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58" r:id="rId2"/>
    <p:sldId id="360" r:id="rId3"/>
    <p:sldId id="476" r:id="rId4"/>
    <p:sldId id="568" r:id="rId5"/>
    <p:sldId id="704" r:id="rId6"/>
    <p:sldId id="479" r:id="rId7"/>
    <p:sldId id="679" r:id="rId8"/>
    <p:sldId id="689" r:id="rId9"/>
    <p:sldId id="695" r:id="rId10"/>
    <p:sldId id="696" r:id="rId11"/>
    <p:sldId id="709" r:id="rId12"/>
    <p:sldId id="706" r:id="rId13"/>
    <p:sldId id="712" r:id="rId14"/>
    <p:sldId id="708" r:id="rId15"/>
    <p:sldId id="697" r:id="rId16"/>
    <p:sldId id="713" r:id="rId17"/>
    <p:sldId id="714" r:id="rId18"/>
    <p:sldId id="721" r:id="rId19"/>
    <p:sldId id="715" r:id="rId20"/>
    <p:sldId id="698" r:id="rId21"/>
    <p:sldId id="710" r:id="rId22"/>
    <p:sldId id="716" r:id="rId23"/>
    <p:sldId id="718" r:id="rId24"/>
    <p:sldId id="719" r:id="rId25"/>
    <p:sldId id="720" r:id="rId26"/>
    <p:sldId id="722" r:id="rId27"/>
    <p:sldId id="66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7" d="100"/>
          <a:sy n="37" d="100"/>
        </p:scale>
        <p:origin x="20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9/30/2020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15 Given him to give breath</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more counterfeit... Impersonating the resurrection of Jesus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martyrdom for those who not worship the image of the beast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Are we willing to die for our faith???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1" u="sng" strike="noStrike" kern="1200" cap="none" spc="0" normalizeH="0" baseline="0" noProof="0" dirty="0">
                <a:ln>
                  <a:noFill/>
                </a:ln>
                <a:solidFill>
                  <a:prstClr val="white"/>
                </a:solidFill>
                <a:effectLst/>
                <a:uLnTx/>
                <a:uFillTx/>
                <a:latin typeface="Trebuchet MS" panose="020B0603020202020204"/>
                <a:ea typeface="+mn-ea"/>
                <a:cs typeface="+mn-cs"/>
              </a:rPr>
              <a:t>the image of the beast</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  Matthew 24:15-16 Jesus referred to “the abomination of desolation, spoken of by Daniel the prophet, stand in the Holy Place (whoso </a:t>
            </a:r>
            <a:r>
              <a:rPr kumimoji="0" lang="en-US" sz="3400" b="0" i="0" u="none" strike="noStrike" kern="1200" cap="none" spc="0" normalizeH="0" baseline="0" noProof="0" dirty="0" err="1">
                <a:ln>
                  <a:noFill/>
                </a:ln>
                <a:solidFill>
                  <a:prstClr val="white"/>
                </a:solidFill>
                <a:effectLst/>
                <a:uLnTx/>
                <a:uFillTx/>
                <a:latin typeface="Trebuchet MS" panose="020B0603020202020204"/>
                <a:ea typeface="+mn-ea"/>
                <a:cs typeface="+mn-cs"/>
              </a:rPr>
              <a:t>readeth</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 let him understand</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then let them which be in Judaea flee into the mountains”</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2 Thessalonians 2</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p:txBody>
      </p:sp>
    </p:spTree>
    <p:extLst>
      <p:ext uri="{BB962C8B-B14F-4D97-AF65-F5344CB8AC3E}">
        <p14:creationId xmlns:p14="http://schemas.microsoft.com/office/powerpoint/2010/main" val="86971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Morris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14</a:t>
            </a:r>
            <a:r>
              <a:rPr lang="en-US" sz="1200" b="0" i="0" u="none" strike="noStrike" kern="1200" baseline="0" dirty="0">
                <a:solidFill>
                  <a:schemeClr val="tx1"/>
                </a:solidFill>
                <a:latin typeface="+mn-lt"/>
                <a:ea typeface="+mn-ea"/>
                <a:cs typeface="+mn-cs"/>
              </a:rPr>
              <a:t>. By his miracles he deceives people and establishes his position. </a:t>
            </a:r>
            <a:r>
              <a:rPr lang="en-US" sz="1200" b="0" i="1" u="none" strike="noStrike" kern="1200" baseline="0" dirty="0">
                <a:solidFill>
                  <a:schemeClr val="tx1"/>
                </a:solidFill>
                <a:latin typeface="+mn-lt"/>
                <a:ea typeface="+mn-ea"/>
                <a:cs typeface="+mn-cs"/>
              </a:rPr>
              <a:t>The inhabitants of the earth</a:t>
            </a:r>
            <a:r>
              <a:rPr lang="en-US" sz="1200" b="0" i="0" u="none" strike="noStrike" kern="1200" baseline="0" dirty="0">
                <a:solidFill>
                  <a:schemeClr val="tx1"/>
                </a:solidFill>
                <a:latin typeface="+mn-lt"/>
                <a:ea typeface="+mn-ea"/>
                <a:cs typeface="+mn-cs"/>
              </a:rPr>
              <a:t> in this book seems to mean unregenerate mankind (see note on 6:10). The beast can deceive only unbelievers. There is an important spiritual truth here. If anyone serves God with all his heart he will not be taken in by the empty miracles of the deceiver. But one who turns from God predisposes himself to believe the lies of the second beast.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sym typeface="Wingdings" panose="05000000000000000000" pitchFamily="2" charset="2"/>
              </a:rPr>
              <a:t>Mark 13 and 2 Thessalonians 2  </a:t>
            </a:r>
            <a:endParaRPr kumimoji="0" lang="en-US" sz="3200" b="0"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p:txBody>
      </p:sp>
    </p:spTree>
    <p:extLst>
      <p:ext uri="{BB962C8B-B14F-4D97-AF65-F5344CB8AC3E}">
        <p14:creationId xmlns:p14="http://schemas.microsoft.com/office/powerpoint/2010/main" val="408338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13 Performs great signs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more counterfeit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14 deceives... because of the signs given him to perform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2 Thessalonians 2</a:t>
            </a:r>
          </a:p>
        </p:txBody>
      </p:sp>
    </p:spTree>
    <p:extLst>
      <p:ext uri="{BB962C8B-B14F-4D97-AF65-F5344CB8AC3E}">
        <p14:creationId xmlns:p14="http://schemas.microsoft.com/office/powerpoint/2010/main" val="95653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13 Performs great signs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more counterfeit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14 deceives... because of the signs given him to perform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2 Thessalonians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1 </a:t>
            </a:r>
            <a:r>
              <a:rPr lang="en-US" sz="1200" b="0" i="1" kern="1200" dirty="0">
                <a:solidFill>
                  <a:schemeClr val="tx1"/>
                </a:solidFill>
                <a:effectLst/>
                <a:latin typeface="+mn-lt"/>
                <a:ea typeface="+mn-ea"/>
                <a:cs typeface="+mn-cs"/>
              </a:rPr>
              <a:t>Now we request you, brethren, with regard to the coming of our Lord Jesus Christ and our gathering together to Him, </a:t>
            </a:r>
            <a:r>
              <a:rPr lang="en-US" sz="1200" b="1" i="1" kern="1200" baseline="300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that you not be quickly shaken from your composure or be disturbed either by a spirit or a message or a letter as if from us, to the effect that the day of the Lord has come. </a:t>
            </a: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Let no one in any way deceive you, for it will not come unless the apostasy comes first, and the man of lawlessness is revealed, the son of destruction, </a:t>
            </a:r>
            <a:r>
              <a:rPr lang="en-US" sz="1200" b="1" i="1" kern="1200" baseline="30000" dirty="0">
                <a:solidFill>
                  <a:schemeClr val="tx1"/>
                </a:solidFill>
                <a:effectLst/>
                <a:latin typeface="+mn-lt"/>
                <a:ea typeface="+mn-ea"/>
                <a:cs typeface="+mn-cs"/>
              </a:rPr>
              <a:t>4 </a:t>
            </a:r>
            <a:r>
              <a:rPr lang="en-US" sz="1200" b="0" i="1" kern="1200" dirty="0">
                <a:solidFill>
                  <a:schemeClr val="tx1"/>
                </a:solidFill>
                <a:effectLst/>
                <a:latin typeface="+mn-lt"/>
                <a:ea typeface="+mn-ea"/>
                <a:cs typeface="+mn-cs"/>
              </a:rPr>
              <a:t>who opposes and exalts himself above every so-called god or object of worship, so that he takes his seat in the temple of God, displaying himself as being God. </a:t>
            </a:r>
            <a:r>
              <a:rPr lang="en-US" sz="1200" b="1" i="1" kern="1200" baseline="30000" dirty="0">
                <a:solidFill>
                  <a:schemeClr val="tx1"/>
                </a:solidFill>
                <a:effectLst/>
                <a:latin typeface="+mn-lt"/>
                <a:ea typeface="+mn-ea"/>
                <a:cs typeface="+mn-cs"/>
              </a:rPr>
              <a:t>5 </a:t>
            </a:r>
            <a:r>
              <a:rPr lang="en-US" sz="1200" b="0" i="1" kern="1200" dirty="0">
                <a:solidFill>
                  <a:schemeClr val="tx1"/>
                </a:solidFill>
                <a:effectLst/>
                <a:latin typeface="+mn-lt"/>
                <a:ea typeface="+mn-ea"/>
                <a:cs typeface="+mn-cs"/>
              </a:rPr>
              <a:t>Do you not remember that while I was still with you, I was telling you these things? </a:t>
            </a:r>
            <a:r>
              <a:rPr lang="en-US" sz="1200" b="1" i="1" kern="1200" baseline="30000" dirty="0">
                <a:solidFill>
                  <a:schemeClr val="tx1"/>
                </a:solidFill>
                <a:effectLst/>
                <a:latin typeface="+mn-lt"/>
                <a:ea typeface="+mn-ea"/>
                <a:cs typeface="+mn-cs"/>
              </a:rPr>
              <a:t>6 </a:t>
            </a:r>
            <a:r>
              <a:rPr lang="en-US" sz="1200" b="0" i="1" kern="1200" dirty="0">
                <a:solidFill>
                  <a:schemeClr val="tx1"/>
                </a:solidFill>
                <a:effectLst/>
                <a:latin typeface="+mn-lt"/>
                <a:ea typeface="+mn-ea"/>
                <a:cs typeface="+mn-cs"/>
              </a:rPr>
              <a:t>And you know what restrains him now, so that in his time he will be revealed. </a:t>
            </a:r>
            <a:r>
              <a:rPr lang="en-US" sz="1200" b="1" i="1" kern="1200" baseline="30000" dirty="0">
                <a:solidFill>
                  <a:schemeClr val="tx1"/>
                </a:solidFill>
                <a:effectLst/>
                <a:latin typeface="+mn-lt"/>
                <a:ea typeface="+mn-ea"/>
                <a:cs typeface="+mn-cs"/>
              </a:rPr>
              <a:t>7 </a:t>
            </a:r>
            <a:r>
              <a:rPr lang="en-US" sz="1200" b="0" i="1" kern="1200" dirty="0">
                <a:solidFill>
                  <a:schemeClr val="tx1"/>
                </a:solidFill>
                <a:effectLst/>
                <a:latin typeface="+mn-lt"/>
                <a:ea typeface="+mn-ea"/>
                <a:cs typeface="+mn-cs"/>
              </a:rPr>
              <a:t>For the mystery of lawlessness is already at work; only he who now restrains will do so until he is taken out of the way. </a:t>
            </a:r>
            <a:r>
              <a:rPr lang="en-US" sz="1200" b="1" i="1" kern="1200" baseline="30000" dirty="0">
                <a:solidFill>
                  <a:schemeClr val="tx1"/>
                </a:solidFill>
                <a:effectLst/>
                <a:latin typeface="+mn-lt"/>
                <a:ea typeface="+mn-ea"/>
                <a:cs typeface="+mn-cs"/>
              </a:rPr>
              <a:t>8 </a:t>
            </a:r>
            <a:r>
              <a:rPr lang="en-US" sz="1200" b="0" i="1" kern="1200" dirty="0">
                <a:solidFill>
                  <a:schemeClr val="tx1"/>
                </a:solidFill>
                <a:effectLst/>
                <a:latin typeface="+mn-lt"/>
                <a:ea typeface="+mn-ea"/>
                <a:cs typeface="+mn-cs"/>
              </a:rPr>
              <a:t>Then that lawless one will be revealed whom the Lord will slay with the breath of His mouth and bring to an end by the appearance of His coming; </a:t>
            </a:r>
            <a:r>
              <a:rPr lang="en-US" sz="1200" b="1" i="1" kern="1200" baseline="30000" dirty="0">
                <a:solidFill>
                  <a:schemeClr val="tx1"/>
                </a:solidFill>
                <a:effectLst/>
                <a:latin typeface="+mn-lt"/>
                <a:ea typeface="+mn-ea"/>
                <a:cs typeface="+mn-cs"/>
              </a:rPr>
              <a:t>9 </a:t>
            </a:r>
            <a:r>
              <a:rPr lang="en-US" sz="1200" b="0" i="1" kern="1200" dirty="0">
                <a:solidFill>
                  <a:schemeClr val="tx1"/>
                </a:solidFill>
                <a:effectLst/>
                <a:latin typeface="+mn-lt"/>
                <a:ea typeface="+mn-ea"/>
                <a:cs typeface="+mn-cs"/>
              </a:rPr>
              <a:t>that is, the one whose coming is in accord with the activity of Satan, with all power and signs and false wonders, </a:t>
            </a:r>
            <a:r>
              <a:rPr lang="en-US" sz="1200" b="1" i="1" kern="1200" baseline="30000" dirty="0">
                <a:solidFill>
                  <a:schemeClr val="tx1"/>
                </a:solidFill>
                <a:effectLst/>
                <a:latin typeface="+mn-lt"/>
                <a:ea typeface="+mn-ea"/>
                <a:cs typeface="+mn-cs"/>
              </a:rPr>
              <a:t>10 </a:t>
            </a:r>
            <a:r>
              <a:rPr lang="en-US" sz="1200" b="0" i="1" kern="1200" dirty="0">
                <a:solidFill>
                  <a:schemeClr val="tx1"/>
                </a:solidFill>
                <a:effectLst/>
                <a:latin typeface="+mn-lt"/>
                <a:ea typeface="+mn-ea"/>
                <a:cs typeface="+mn-cs"/>
              </a:rPr>
              <a:t>and with all the deception of wickedness for those who perish, </a:t>
            </a:r>
            <a:r>
              <a:rPr lang="en-US" sz="1200" b="1" i="1" u="sng" kern="1200" dirty="0">
                <a:solidFill>
                  <a:schemeClr val="tx1"/>
                </a:solidFill>
                <a:effectLst/>
                <a:latin typeface="+mn-lt"/>
                <a:ea typeface="+mn-ea"/>
                <a:cs typeface="+mn-cs"/>
              </a:rPr>
              <a:t>because they did not receive the love of the truth so as to be saved</a:t>
            </a:r>
            <a:r>
              <a:rPr lang="en-US" sz="1200" b="0" i="1" kern="1200" dirty="0">
                <a:solidFill>
                  <a:schemeClr val="tx1"/>
                </a:solidFill>
                <a:effectLst/>
                <a:latin typeface="+mn-lt"/>
                <a:ea typeface="+mn-ea"/>
                <a:cs typeface="+mn-cs"/>
              </a:rPr>
              <a:t>. </a:t>
            </a:r>
            <a:r>
              <a:rPr lang="en-US" sz="1200" b="1" i="1" kern="1200" baseline="30000" dirty="0">
                <a:solidFill>
                  <a:schemeClr val="tx1"/>
                </a:solidFill>
                <a:effectLst/>
                <a:latin typeface="+mn-lt"/>
                <a:ea typeface="+mn-ea"/>
                <a:cs typeface="+mn-cs"/>
              </a:rPr>
              <a:t>11 </a:t>
            </a:r>
            <a:r>
              <a:rPr lang="en-US" sz="1200" b="0" i="1" kern="1200" dirty="0">
                <a:solidFill>
                  <a:schemeClr val="tx1"/>
                </a:solidFill>
                <a:effectLst/>
                <a:latin typeface="+mn-lt"/>
                <a:ea typeface="+mn-ea"/>
                <a:cs typeface="+mn-cs"/>
              </a:rPr>
              <a:t>For this reason </a:t>
            </a:r>
            <a:r>
              <a:rPr lang="en-US" sz="1200" b="1" i="1" u="sng" kern="1200" dirty="0">
                <a:solidFill>
                  <a:schemeClr val="tx1"/>
                </a:solidFill>
                <a:effectLst/>
                <a:latin typeface="+mn-lt"/>
                <a:ea typeface="+mn-ea"/>
                <a:cs typeface="+mn-cs"/>
              </a:rPr>
              <a:t>God will send upon them a deluding influence </a:t>
            </a:r>
            <a:r>
              <a:rPr lang="en-US" sz="1200" b="0" i="1" kern="1200" dirty="0">
                <a:solidFill>
                  <a:schemeClr val="tx1"/>
                </a:solidFill>
                <a:effectLst/>
                <a:latin typeface="+mn-lt"/>
                <a:ea typeface="+mn-ea"/>
                <a:cs typeface="+mn-cs"/>
              </a:rPr>
              <a:t>so that they will believe what is false, </a:t>
            </a:r>
            <a:r>
              <a:rPr lang="en-US" sz="1200" b="1" i="1" kern="1200" baseline="30000" dirty="0">
                <a:solidFill>
                  <a:schemeClr val="tx1"/>
                </a:solidFill>
                <a:effectLst/>
                <a:latin typeface="+mn-lt"/>
                <a:ea typeface="+mn-ea"/>
                <a:cs typeface="+mn-cs"/>
              </a:rPr>
              <a:t>12 </a:t>
            </a:r>
            <a:r>
              <a:rPr lang="en-US" sz="1200" b="1" i="1" u="sng" kern="1200" dirty="0">
                <a:solidFill>
                  <a:schemeClr val="tx1"/>
                </a:solidFill>
                <a:effectLst/>
                <a:latin typeface="+mn-lt"/>
                <a:ea typeface="+mn-ea"/>
                <a:cs typeface="+mn-cs"/>
              </a:rPr>
              <a:t>in order that they all may be judged</a:t>
            </a:r>
            <a:r>
              <a:rPr lang="en-US" sz="1200" b="0" i="1" kern="1200" dirty="0">
                <a:solidFill>
                  <a:schemeClr val="tx1"/>
                </a:solidFill>
                <a:effectLst/>
                <a:latin typeface="+mn-lt"/>
                <a:ea typeface="+mn-ea"/>
                <a:cs typeface="+mn-cs"/>
              </a:rPr>
              <a:t> who did not believe the truth, but took pleasure in wickedness.</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906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ALL... </a:t>
            </a: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rPr>
              <a:t>the small and the great, and the rich and the poor, and the free men and the slaves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TO BE GIVEN A MARK</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NO ONE WILL BE ABLE TO BUY OR SELL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NAME OR NUMBER OF THE BEAST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530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ALL... </a:t>
            </a:r>
            <a:r>
              <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rPr>
              <a:t>the small and the great, and the rich and the poor, and the free men and the slaves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No more separation of church and state!!!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in our day, preparation for this...  people being sued over religious convictions of who they will serve (florist, bakery, etc.)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4657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TO BE GIVEN A MARK</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The word “mark”</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 refers to an </a:t>
            </a:r>
            <a:r>
              <a:rPr kumimoji="0" lang="en-US" sz="3400" b="1" i="1" u="none" strike="noStrike" kern="1200" cap="none" spc="0" normalizeH="0" baseline="0" noProof="0" dirty="0">
                <a:ln>
                  <a:noFill/>
                </a:ln>
                <a:solidFill>
                  <a:prstClr val="white"/>
                </a:solidFill>
                <a:effectLst/>
                <a:uLnTx/>
                <a:uFillTx/>
                <a:latin typeface="Trebuchet MS" panose="020B0603020202020204"/>
                <a:ea typeface="+mn-ea"/>
                <a:cs typeface="+mn-cs"/>
              </a:rPr>
              <a:t>impression or engraving</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  Might be a brand like on animals? Tattoo?</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on right hand or forehead makes it </a:t>
            </a:r>
            <a:r>
              <a:rPr kumimoji="0" lang="en-US" sz="3400" b="1" i="0" u="sng" strike="noStrike" kern="1200" cap="none" spc="0" normalizeH="0" baseline="0" noProof="0" dirty="0">
                <a:ln>
                  <a:noFill/>
                </a:ln>
                <a:solidFill>
                  <a:prstClr val="white"/>
                </a:solidFill>
                <a:effectLst/>
                <a:uLnTx/>
                <a:uFillTx/>
                <a:latin typeface="Trebuchet MS" panose="020B0603020202020204"/>
                <a:ea typeface="+mn-ea"/>
                <a:cs typeface="+mn-cs"/>
              </a:rPr>
              <a:t>obvious </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who has it and who does not </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Epp “so won’t be a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credit card </a:t>
            </a: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you can hide in your wallet.” ...Has to be out in the open where it can be seen – </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 (not an unseen microchip???) UNLESS scanners detect it???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COUNTERFEIT OF PHYLACTERIES?? AND SEAL OF THE SPIRIT??? </a:t>
            </a: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b="0" i="0" u="none" strike="noStrike" baseline="0" dirty="0">
              <a:solidFill>
                <a:srgbClr val="000000"/>
              </a:solidFill>
              <a:latin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0" i="0" u="none" strike="noStrike" baseline="0" dirty="0">
                <a:solidFill>
                  <a:srgbClr val="000000"/>
                </a:solidFill>
                <a:latin typeface="Segoe UI" panose="020B0502040204020203" pitchFamily="34" charset="0"/>
              </a:rPr>
              <a:t>Tyndale, Morris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0" i="0" u="none" strike="noStrike" baseline="0" dirty="0">
                <a:solidFill>
                  <a:srgbClr val="000000"/>
                </a:solidFill>
                <a:latin typeface="Segoe UI" panose="020B0502040204020203" pitchFamily="34" charset="0"/>
              </a:rPr>
              <a:t> It may also be meant as a travesty of the Jewish custom of wearing phylacteries (little boxes containing extracts from the Bible) on the left hand (or forearm) and on the head. It is probably also a parody of God’s seal (7:3; 14:1). ...</a:t>
            </a:r>
          </a:p>
        </p:txBody>
      </p:sp>
    </p:spTree>
    <p:extLst>
      <p:ext uri="{BB962C8B-B14F-4D97-AF65-F5344CB8AC3E}">
        <p14:creationId xmlns:p14="http://schemas.microsoft.com/office/powerpoint/2010/main" val="400281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TO BE GIVEN A MARK</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 It is probably also a parody of God’s seal (7:3; 14:1).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i="0" u="sng" strike="noStrike" baseline="0" dirty="0">
                <a:solidFill>
                  <a:srgbClr val="000000"/>
                </a:solidFill>
                <a:latin typeface="Segoe UI" panose="020B0502040204020203" pitchFamily="34" charset="0"/>
              </a:rPr>
              <a:t>Barclay sees several possibilities</a:t>
            </a:r>
            <a:r>
              <a:rPr lang="en-US" sz="3600" b="0" i="0" u="none" strike="noStrike" baseline="0" dirty="0">
                <a:solidFill>
                  <a:srgbClr val="000000"/>
                </a:solidFill>
                <a:latin typeface="Segoe UI" panose="020B0502040204020203" pitchFamily="34" charset="0"/>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if from the branding of domestic </a:t>
            </a:r>
            <a:r>
              <a:rPr lang="en-US" sz="3600" b="1" i="0" u="none" strike="noStrike" baseline="0" dirty="0">
                <a:solidFill>
                  <a:srgbClr val="000000"/>
                </a:solidFill>
                <a:latin typeface="Segoe UI" panose="020B0502040204020203" pitchFamily="34" charset="0"/>
              </a:rPr>
              <a:t>slaves</a:t>
            </a:r>
            <a:r>
              <a:rPr lang="en-US" sz="3600" b="0" i="0" u="none" strike="noStrike" baseline="0" dirty="0">
                <a:solidFill>
                  <a:srgbClr val="000000"/>
                </a:solidFill>
                <a:latin typeface="Segoe UI" panose="020B0502040204020203" pitchFamily="34" charset="0"/>
              </a:rPr>
              <a:t>, ‘it means that those who worship the beast are the slaves, the property of the beast’;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 if from the custom of </a:t>
            </a:r>
            <a:r>
              <a:rPr lang="en-US" sz="3600" b="1" i="0" u="none" strike="noStrike" baseline="0" dirty="0">
                <a:solidFill>
                  <a:srgbClr val="000000"/>
                </a:solidFill>
                <a:latin typeface="Segoe UI" panose="020B0502040204020203" pitchFamily="34" charset="0"/>
              </a:rPr>
              <a:t>soldiers</a:t>
            </a:r>
            <a:r>
              <a:rPr lang="en-US" sz="3600" b="0" i="0" u="none" strike="noStrike" baseline="0" dirty="0">
                <a:solidFill>
                  <a:srgbClr val="000000"/>
                </a:solidFill>
                <a:latin typeface="Segoe UI" panose="020B0502040204020203" pitchFamily="34" charset="0"/>
              </a:rPr>
              <a:t> branding themselves with the name of a </a:t>
            </a:r>
            <a:r>
              <a:rPr lang="en-US" sz="3600" b="0" i="0" u="none" strike="noStrike" baseline="0" dirty="0" err="1">
                <a:solidFill>
                  <a:srgbClr val="000000"/>
                </a:solidFill>
                <a:latin typeface="Segoe UI" panose="020B0502040204020203" pitchFamily="34" charset="0"/>
              </a:rPr>
              <a:t>favourite</a:t>
            </a:r>
            <a:r>
              <a:rPr lang="en-US" sz="3600" b="0" i="0" u="none" strike="noStrike" baseline="0" dirty="0">
                <a:solidFill>
                  <a:srgbClr val="000000"/>
                </a:solidFill>
                <a:latin typeface="Segoe UI" panose="020B0502040204020203" pitchFamily="34" charset="0"/>
              </a:rPr>
              <a:t> general, ‘it means that those who worship the beast are the devoted followers of the beast’;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 if from the use of sealing </a:t>
            </a:r>
            <a:r>
              <a:rPr lang="en-US" sz="3600" b="1" i="0" u="none" strike="noStrike" baseline="0" dirty="0">
                <a:solidFill>
                  <a:srgbClr val="000000"/>
                </a:solidFill>
                <a:latin typeface="Segoe UI" panose="020B0502040204020203" pitchFamily="34" charset="0"/>
              </a:rPr>
              <a:t>contracts</a:t>
            </a:r>
            <a:r>
              <a:rPr lang="en-US" sz="3600" b="0" i="0" u="none" strike="noStrike" baseline="0" dirty="0">
                <a:solidFill>
                  <a:srgbClr val="000000"/>
                </a:solidFill>
                <a:latin typeface="Segoe UI" panose="020B0502040204020203" pitchFamily="34" charset="0"/>
              </a:rPr>
              <a:t>, ‘it will mean that those who worship the beast accept the law and the authority of the beast’;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 if from the mark stamped on </a:t>
            </a:r>
            <a:r>
              <a:rPr lang="en-US" sz="3600" b="1" i="0" u="none" strike="noStrike" baseline="0" dirty="0">
                <a:solidFill>
                  <a:srgbClr val="000000"/>
                </a:solidFill>
                <a:latin typeface="Segoe UI" panose="020B0502040204020203" pitchFamily="34" charset="0"/>
              </a:rPr>
              <a:t>coinage</a:t>
            </a:r>
            <a:r>
              <a:rPr lang="en-US" sz="3600" b="0" i="0" u="none" strike="noStrike" baseline="0" dirty="0">
                <a:solidFill>
                  <a:srgbClr val="000000"/>
                </a:solidFill>
                <a:latin typeface="Segoe UI" panose="020B0502040204020203" pitchFamily="34" charset="0"/>
              </a:rPr>
              <a:t>, ‘it will again mean that those who bear it are the property of the beast’;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b="0" i="0" u="none" strike="noStrike" baseline="0" dirty="0">
                <a:solidFill>
                  <a:srgbClr val="000000"/>
                </a:solidFill>
                <a:latin typeface="Segoe UI" panose="020B0502040204020203" pitchFamily="34" charset="0"/>
              </a:rPr>
              <a:t>if from the certificate that a man had sacrificed to Caesar, ‘the mark of the beast may be the </a:t>
            </a:r>
            <a:r>
              <a:rPr lang="en-US" sz="3600" b="1" i="0" u="none" strike="noStrike" baseline="0" dirty="0">
                <a:solidFill>
                  <a:srgbClr val="000000"/>
                </a:solidFill>
                <a:latin typeface="Segoe UI" panose="020B0502040204020203" pitchFamily="34" charset="0"/>
              </a:rPr>
              <a:t>certificate of worship</a:t>
            </a:r>
            <a:r>
              <a:rPr lang="en-US" sz="3600" b="0" i="0" u="none" strike="noStrike" baseline="0" dirty="0">
                <a:solidFill>
                  <a:srgbClr val="000000"/>
                </a:solidFill>
                <a:latin typeface="Segoe UI" panose="020B0502040204020203" pitchFamily="34" charset="0"/>
              </a:rPr>
              <a:t>, which a Christian could only obtain at the cost of denying his faith and being false to his Lord. Once he had that certificate he was labeled as a worshipper of Caesar and a denier of Christ.’</a:t>
            </a: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204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NO ONE WILL BE ABLE TO BUY OR SELL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Commands allegiance to the Beast!!!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To receive and utilize in business, one has to blaspheme God and worship the beast (join the movement? support the new world government? quit their faith?)</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rPr>
              <a:t>Tyndale, Morris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 purpose, (</a:t>
            </a:r>
            <a:r>
              <a:rPr lang="en-US" sz="1200" b="0" i="1" u="none" strike="noStrike" kern="1200" baseline="0" dirty="0">
                <a:solidFill>
                  <a:schemeClr val="tx1"/>
                </a:solidFill>
                <a:latin typeface="+mn-lt"/>
                <a:ea typeface="+mn-ea"/>
                <a:cs typeface="+mn-cs"/>
              </a:rPr>
              <a:t>so that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Gk. </a:t>
            </a:r>
            <a:r>
              <a:rPr lang="en-US" sz="1200" b="0" i="1" u="none" strike="noStrike" kern="1200" baseline="0" dirty="0" err="1">
                <a:solidFill>
                  <a:schemeClr val="tx1"/>
                </a:solidFill>
                <a:latin typeface="+mn-lt"/>
                <a:ea typeface="+mn-ea"/>
                <a:cs typeface="+mn-cs"/>
              </a:rPr>
              <a:t>hina</a:t>
            </a:r>
            <a:r>
              <a:rPr lang="en-US" sz="1200" b="0" i="0" u="none" strike="noStrike" kern="1200" baseline="0" dirty="0">
                <a:solidFill>
                  <a:schemeClr val="tx1"/>
                </a:solidFill>
                <a:latin typeface="+mn-lt"/>
                <a:ea typeface="+mn-ea"/>
                <a:cs typeface="+mn-cs"/>
              </a:rPr>
              <a:t>) of the mark is that no-one should engage in trade without it. </a:t>
            </a:r>
            <a:r>
              <a:rPr lang="en-US" sz="1200" b="0" i="1" u="none" strike="noStrike" kern="1200" baseline="0" dirty="0">
                <a:solidFill>
                  <a:schemeClr val="tx1"/>
                </a:solidFill>
                <a:latin typeface="+mn-lt"/>
                <a:ea typeface="+mn-ea"/>
                <a:cs typeface="+mn-cs"/>
              </a:rPr>
              <a:t>Could</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dynētai</a:t>
            </a:r>
            <a:r>
              <a:rPr lang="en-US" sz="1200" b="0" i="0" u="none" strike="noStrike" kern="1200" baseline="0" dirty="0">
                <a:solidFill>
                  <a:schemeClr val="tx1"/>
                </a:solidFill>
                <a:latin typeface="+mn-lt"/>
                <a:ea typeface="+mn-ea"/>
                <a:cs typeface="+mn-cs"/>
              </a:rPr>
              <a:t>) is stronger than ‘hinder’ or the like. It points to a total prohibition, which would make it impossible for people without the mark to buy even necessities like food. It is thus impossible for those who oppose the beast even to live. </a:t>
            </a:r>
            <a:endParaRPr kumimoji="0" lang="en-US" sz="3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 By the way.... We should notice the one world government and/or religion developments, but we are not called to fight them from happening... We should warn people about the deception and devastation it will bring and point them to the Kingdom of God...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BUT God has already said it WILL HAPPEN! Don’t be afraid... Trust God!!! Stay true and loyal to Him every day. STUDY THE BIBLE so you will be prepared!!!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rPr>
              <a:t>NAME OR NUMBER OF THE BEAST  </a:t>
            </a:r>
            <a:r>
              <a:rPr kumimoji="0" lang="en-US" sz="34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9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Name of the beast or the number of his name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WISDOM... UNDERSTANDING...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These are Gifts of God for His children... granted to believers by the power of the Holy Spirit!!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WE WILL KNOW!!</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372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But we should not be afraid!!!</a:t>
            </a:r>
          </a:p>
          <a:p>
            <a:endParaRPr lang="en-US" dirty="0"/>
          </a:p>
          <a:p>
            <a:r>
              <a:rPr lang="en-US" b="1" dirty="0"/>
              <a:t>It will be a man thing... But we are God’s people!!</a:t>
            </a:r>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28435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CALCULATE THE NUMBER = THAT OF A MAN = 666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It will be a man thing... But we are God’s people!!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Involves false worship and blasphemy!!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Tyndale, Morris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Many numerical attempts have  been made to match the number 666 to numerology (Nero, Roman empire, Hitler, etc.) by utilizing Hebrew, or Greek letters for numbers... BUT...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i="1" u="none" strike="noStrike" kern="1200" baseline="0" dirty="0">
                <a:solidFill>
                  <a:schemeClr val="tx1"/>
                </a:solidFill>
                <a:latin typeface="+mn-lt"/>
                <a:ea typeface="+mn-ea"/>
                <a:cs typeface="+mn-cs"/>
              </a:rPr>
              <a:t>It is possible that such solutions are on the wrong lines and that we should understand the expression purely in terms of the symbolism of numbers. </a:t>
            </a:r>
            <a:r>
              <a:rPr lang="en-US" sz="1200" b="1" i="1" u="none" strike="noStrike" kern="1200" baseline="0" dirty="0">
                <a:solidFill>
                  <a:schemeClr val="tx1"/>
                </a:solidFill>
                <a:latin typeface="+mn-lt"/>
                <a:ea typeface="+mn-ea"/>
                <a:cs typeface="+mn-cs"/>
              </a:rPr>
              <a:t>If we take the sum of the values represented by the letters of the name </a:t>
            </a:r>
            <a:r>
              <a:rPr lang="en-US" sz="1200" b="1" i="1" u="none" strike="noStrike" kern="1200" baseline="0" dirty="0" err="1">
                <a:solidFill>
                  <a:schemeClr val="tx1"/>
                </a:solidFill>
                <a:latin typeface="+mn-lt"/>
                <a:ea typeface="+mn-ea"/>
                <a:cs typeface="+mn-cs"/>
              </a:rPr>
              <a:t>Iēsous</a:t>
            </a:r>
            <a:r>
              <a:rPr lang="en-US" sz="1200" b="1" i="1" u="none" strike="noStrike" kern="1200" baseline="0" dirty="0">
                <a:solidFill>
                  <a:schemeClr val="tx1"/>
                </a:solidFill>
                <a:latin typeface="+mn-lt"/>
                <a:ea typeface="+mn-ea"/>
                <a:cs typeface="+mn-cs"/>
              </a:rPr>
              <a:t>, the Greek name ‘Jesus’, it comes to 888; each digit is one more than seven, the perfect number. But 666 yields the opposite phenomenon, for each digit falls short.</a:t>
            </a:r>
            <a:r>
              <a:rPr lang="en-US" sz="1200" b="0" i="1" u="none" strike="noStrike" kern="1200" baseline="0" dirty="0">
                <a:solidFill>
                  <a:schemeClr val="tx1"/>
                </a:solidFill>
                <a:latin typeface="+mn-lt"/>
                <a:ea typeface="+mn-ea"/>
                <a:cs typeface="+mn-cs"/>
              </a:rPr>
              <a:t> The number may be meant to indicate not an individual, but a persistent falling short. All the more is this likely to be correct if we translate ‘it is the number of man’ rather than ‘a man’. John will then be saying that unregenerate man is persistently evil. He bears the mark of the beast  [Vol 20: Rev, p. 169]  in all he does. Civilization without Christ is necessarily under the dominion of the evil one.</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0444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CALCULATE THE NUMBER = THAT OF A MAN = 666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Number of man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Falls short of the Divine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777</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requires worship and blasphemy!!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We are already sealed ... </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7:1-8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Do not harm the earth or the sea or the trees until we have sealed the bond-servants of our God on their foreheads.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(144,00 sealed)</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9:4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locusts were told not to hurt the grass of the earth, nor any green thing, nor any tree, but only the men who do not have the seal of God on their foreheads.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Rev 14:1</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Then I looked, and behold, the Lamb was standing on Mount Zion, and with Him 144,000, having His Name and the Name of His Father written on </a:t>
            </a:r>
            <a:r>
              <a:rPr kumimoji="0" lang="en-US" sz="3200" b="0" i="1" u="none" strike="noStrike" kern="1200" cap="none" spc="0" normalizeH="0" baseline="0" noProof="0" dirty="0" err="1">
                <a:ln>
                  <a:noFill/>
                </a:ln>
                <a:solidFill>
                  <a:prstClr val="white"/>
                </a:solidFill>
                <a:effectLst/>
                <a:uLnTx/>
                <a:uFillTx/>
                <a:latin typeface="Trebuchet MS" panose="020B0603020202020204"/>
                <a:ea typeface="+mn-ea"/>
                <a:cs typeface="+mn-cs"/>
              </a:rPr>
              <a:t>ttheir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foreheads.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Rev 14:9-10</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Then another angel, a third one, followed them, saying with a </a:t>
            </a:r>
            <a:r>
              <a:rPr kumimoji="0" lang="en-US" sz="3200" b="1" i="1" u="none" strike="noStrike" kern="1200" cap="none" spc="0" normalizeH="0" baseline="0" noProof="0" dirty="0" err="1">
                <a:ln>
                  <a:noFill/>
                </a:ln>
                <a:solidFill>
                  <a:prstClr val="white"/>
                </a:solidFill>
                <a:effectLst/>
                <a:uLnTx/>
                <a:uFillTx/>
                <a:latin typeface="Trebuchet MS" panose="020B0603020202020204"/>
                <a:ea typeface="+mn-ea"/>
                <a:cs typeface="+mn-cs"/>
              </a:rPr>
              <a:t>lound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voice, “If anyone worships the beast and his image, and receives a mark on his forehead or on his hand, he also will drink of the wine of the wrath of God, which is mixed in full strength in the cup of His anger; and he will be tormented with fire and brimstone in the presence of the holy angels and in the presence of the Lamb....</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20:4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thrones in the millennial kingdom for those who did not worship the beast... nor received the mark on their foreheads or hands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22:4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they will see His face, and His name will be on their foreheads.</a:t>
            </a:r>
            <a:endParaRPr kumimoji="0" lang="en-US" sz="3200" b="0"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63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Rev 14:9-10</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Then another angel, a third one, followed them, saying with a </a:t>
            </a:r>
            <a:r>
              <a:rPr kumimoji="0" lang="en-US" sz="3200" b="1" i="1" u="none" strike="noStrike" kern="1200" cap="none" spc="0" normalizeH="0" baseline="0" noProof="0" dirty="0" err="1">
                <a:ln>
                  <a:noFill/>
                </a:ln>
                <a:solidFill>
                  <a:prstClr val="white"/>
                </a:solidFill>
                <a:effectLst/>
                <a:uLnTx/>
                <a:uFillTx/>
                <a:latin typeface="Trebuchet MS" panose="020B0603020202020204"/>
                <a:ea typeface="+mn-ea"/>
                <a:cs typeface="+mn-cs"/>
              </a:rPr>
              <a:t>lound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voice, “If anyone worships the beast and his image, and receives a mark on his forehead or on his hand, he also will drink of the wine of the wrath of God, which is mixed in full strength in the cup of His anger; and he will be tormented with fire and brimstone in the presence of the holy angels and in the presence of the Lamb....</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Worshipping the beast goes with receiving the mark!!!</a:t>
            </a:r>
          </a:p>
        </p:txBody>
      </p:sp>
    </p:spTree>
    <p:extLst>
      <p:ext uri="{BB962C8B-B14F-4D97-AF65-F5344CB8AC3E}">
        <p14:creationId xmlns:p14="http://schemas.microsoft.com/office/powerpoint/2010/main" val="39248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CALCULATE THE NUMBER = THAT OF A MAN = 666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Number of man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Falls short of the Divine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777</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requires worship and blasphemy!!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We are already sealed ... </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7:1-8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Do not harm the earth or the sea or the trees until we have sealed the bond-servants of our God on their foreheads.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(144,00 sealed)</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9:4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locusts were told not to hurt the grass of the earth, nor any green thing, nor any tree, but only the men who do not have the seal of God on their foreheads.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Rev 14:1</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Then I looked, and behold, the Lamb was standing on Mount Zion, and with Him 144,000, having His Name and the Name of His Father written on </a:t>
            </a:r>
            <a:r>
              <a:rPr kumimoji="0" lang="en-US" sz="3200" b="0" i="1" u="none" strike="noStrike" kern="1200" cap="none" spc="0" normalizeH="0" baseline="0" noProof="0" dirty="0" err="1">
                <a:ln>
                  <a:noFill/>
                </a:ln>
                <a:solidFill>
                  <a:prstClr val="white"/>
                </a:solidFill>
                <a:effectLst/>
                <a:uLnTx/>
                <a:uFillTx/>
                <a:latin typeface="Trebuchet MS" panose="020B0603020202020204"/>
                <a:ea typeface="+mn-ea"/>
                <a:cs typeface="+mn-cs"/>
              </a:rPr>
              <a:t>ttheir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foreheads.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Rev 14:9-10</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Then another angel, a third one, followed them, saying with a </a:t>
            </a:r>
            <a:r>
              <a:rPr kumimoji="0" lang="en-US" sz="3200" b="1" i="1" u="none" strike="noStrike" kern="1200" cap="none" spc="0" normalizeH="0" baseline="0" noProof="0" dirty="0" err="1">
                <a:ln>
                  <a:noFill/>
                </a:ln>
                <a:solidFill>
                  <a:prstClr val="white"/>
                </a:solidFill>
                <a:effectLst/>
                <a:uLnTx/>
                <a:uFillTx/>
                <a:latin typeface="Trebuchet MS" panose="020B0603020202020204"/>
                <a:ea typeface="+mn-ea"/>
                <a:cs typeface="+mn-cs"/>
              </a:rPr>
              <a:t>lound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voice, “If anyone worships the beast and his image, and receives a mark on his forehead or on his hand, he also will drink of the wine of the wrath of God, which is mixed in full strength in the cup of His anger; and he will be tormented with fire and brimstone in the presence of the holy angels and in the presence of the Lamb....</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20:4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thrones in the millennial kingdom for those who did not worship the beast... nor received the mark on their foreheads or hands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22:4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they will see His face, and His name will be on their foreheads.</a:t>
            </a:r>
            <a:endParaRPr kumimoji="0" lang="en-US" sz="3200" b="0"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4951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44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Leon Morris,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Commentary on Revelation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13:1-18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and his prophet The dragon, in his determination to annihilate the church, calls to his aid not one helper but two. The first beast comes out of the sea (1) showing its character as a sea monster like the dragon himself, and therefore demonic. The second beast comes out of the earth (11). This difference corresponds to that between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behemoth</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land monster (Jb. 40:15-24)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leviathan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sea monster (Jb. 41); in the prophetic and apocalyptic literature these creatures typify God–opposing powers (see e.g. Is. 27:1; 51:9;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Ezk</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32). Consonant with this,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dragon, the beast from the sea and the beast from the land form a kind of evil trinity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(see 16:13).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Satan claims to be God; the antichrist is the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christ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of Satan; and the beast from the earth performs the function of an unholy spirit.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persuades the world to worship the devil;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he has a fatal wound but lives (3), in a monstrous imitation of the Christ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second beast seeks to persuade the world to worship the antichrist by his witness in word and deed, as the Holy Spirit witnesses to God’s Christ; and through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mark of the beast (itself a parody of the seal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he creates a devilish imitation of the church of Christ. So John depicts the world as divided between followers of the Truth and followers of the Lie.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8 The reference of the words from the creation of the world is uncertain; they can be linked with the slaying of [p. 1442] the Lamb (as in the AV, RV and NIV) or with the writing of names in the book of life (as in the JB, NASB and NRSV). Both meanings are equally true; for the former cf. 1 Pet. 1:19-20; for the latter Eph. 1:4. The difficulty is settled for most by appeal to 17:8, where almost identical language is used, linking the phrase with the writing in the book. Nevertheless, the word order here does not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favour</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this interpretation, and it is best to keep to the NIV.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52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Exercises all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authority</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Makes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all worship the first beast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one-world religion / church</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MORE COUNTERFEITING: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Like a lamb...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more counterfeiting of the Holy !!! Looks like a lamb, but talks like a dragon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Whose fatal wound was healed...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counterfeiting the resurrection of Jesus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Leon Morris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He is less fearsome, for he has but </a:t>
            </a:r>
            <a:r>
              <a:rPr lang="en-US" sz="1200" b="0" i="1" u="none" strike="noStrike" kern="1200" baseline="0" dirty="0">
                <a:solidFill>
                  <a:schemeClr val="tx1"/>
                </a:solidFill>
                <a:latin typeface="+mn-lt"/>
                <a:ea typeface="+mn-ea"/>
                <a:cs typeface="+mn-cs"/>
              </a:rPr>
              <a:t>two horns</a:t>
            </a:r>
            <a:r>
              <a:rPr lang="en-US" sz="1200" b="0" i="0" u="none" strike="noStrike" kern="1200" baseline="0" dirty="0">
                <a:solidFill>
                  <a:schemeClr val="tx1"/>
                </a:solidFill>
                <a:latin typeface="+mn-lt"/>
                <a:ea typeface="+mn-ea"/>
                <a:cs typeface="+mn-cs"/>
              </a:rPr>
              <a:t> whereas the first had ten, and seven heads besides (v. 1). </a:t>
            </a:r>
            <a:r>
              <a:rPr lang="en-US" sz="1200" b="0" i="1" u="none" strike="noStrike" kern="1200" baseline="0" dirty="0">
                <a:solidFill>
                  <a:schemeClr val="tx1"/>
                </a:solidFill>
                <a:latin typeface="+mn-lt"/>
                <a:ea typeface="+mn-ea"/>
                <a:cs typeface="+mn-cs"/>
              </a:rPr>
              <a:t>Like a lamb</a:t>
            </a:r>
            <a:r>
              <a:rPr lang="en-US" sz="1200" b="0" i="0" u="none" strike="noStrike" kern="1200" baseline="0" dirty="0">
                <a:solidFill>
                  <a:schemeClr val="tx1"/>
                </a:solidFill>
                <a:latin typeface="+mn-lt"/>
                <a:ea typeface="+mn-ea"/>
                <a:cs typeface="+mn-cs"/>
              </a:rPr>
              <a:t> (cf. Matt. 7:15) seems to be a parody of Christ which is further brought out when this beast is </a:t>
            </a:r>
            <a:r>
              <a:rPr lang="en-US" sz="1200" b="1" i="0" u="none" strike="noStrike" kern="1200" baseline="0" dirty="0">
                <a:solidFill>
                  <a:schemeClr val="tx1"/>
                </a:solidFill>
                <a:latin typeface="+mn-lt"/>
                <a:ea typeface="+mn-ea"/>
                <a:cs typeface="+mn-cs"/>
              </a:rPr>
              <a:t>called ‘the false prophet’ (16:13; 19:20; 20:10). </a:t>
            </a:r>
            <a:r>
              <a:rPr lang="en-US" sz="1200" b="0" i="0" u="none" strike="noStrike" kern="1200" baseline="0" dirty="0">
                <a:solidFill>
                  <a:schemeClr val="tx1"/>
                </a:solidFill>
                <a:latin typeface="+mn-lt"/>
                <a:ea typeface="+mn-ea"/>
                <a:cs typeface="+mn-cs"/>
              </a:rPr>
              <a:t>It is possible also that we should understand the </a:t>
            </a:r>
            <a:r>
              <a:rPr lang="en-US" sz="1200" b="0" i="1" u="none" strike="noStrike" kern="1200" baseline="0" dirty="0">
                <a:solidFill>
                  <a:schemeClr val="tx1"/>
                </a:solidFill>
                <a:latin typeface="+mn-lt"/>
                <a:ea typeface="+mn-ea"/>
                <a:cs typeface="+mn-cs"/>
              </a:rPr>
              <a:t>two</a:t>
            </a:r>
            <a:r>
              <a:rPr lang="en-US" sz="1200" b="0" i="0" u="none" strike="noStrike" kern="1200" baseline="0" dirty="0">
                <a:solidFill>
                  <a:schemeClr val="tx1"/>
                </a:solidFill>
                <a:latin typeface="+mn-lt"/>
                <a:ea typeface="+mn-ea"/>
                <a:cs typeface="+mn-cs"/>
              </a:rPr>
              <a:t> (of the horns) as in contrast with the two witnesses (</a:t>
            </a:r>
            <a:r>
              <a:rPr lang="en-US" sz="1200" b="0" i="0" u="none" strike="noStrike" kern="1200" baseline="0" dirty="0" err="1">
                <a:solidFill>
                  <a:schemeClr val="tx1"/>
                </a:solidFill>
                <a:latin typeface="+mn-lt"/>
                <a:ea typeface="+mn-ea"/>
                <a:cs typeface="+mn-cs"/>
              </a:rPr>
              <a:t>ch.</a:t>
            </a:r>
            <a:r>
              <a:rPr lang="en-US" sz="1200" b="0" i="0" u="none" strike="noStrike" kern="1200" baseline="0" dirty="0">
                <a:solidFill>
                  <a:schemeClr val="tx1"/>
                </a:solidFill>
                <a:latin typeface="+mn-lt"/>
                <a:ea typeface="+mn-ea"/>
                <a:cs typeface="+mn-cs"/>
              </a:rPr>
              <a:t> 11). All in all this beast looks like a dreadful parody of the truth. He spoke </a:t>
            </a:r>
            <a:r>
              <a:rPr lang="en-US" sz="1200" b="0" i="1" u="none" strike="noStrike" kern="1200" baseline="0" dirty="0">
                <a:solidFill>
                  <a:schemeClr val="tx1"/>
                </a:solidFill>
                <a:latin typeface="+mn-lt"/>
                <a:ea typeface="+mn-ea"/>
                <a:cs typeface="+mn-cs"/>
              </a:rPr>
              <a:t>like a dragon</a:t>
            </a:r>
            <a:r>
              <a:rPr lang="en-US" sz="1200" b="0" i="0" u="none" strike="noStrike" kern="1200" baseline="0" dirty="0">
                <a:solidFill>
                  <a:schemeClr val="tx1"/>
                </a:solidFill>
                <a:latin typeface="+mn-lt"/>
                <a:ea typeface="+mn-ea"/>
                <a:cs typeface="+mn-cs"/>
              </a:rPr>
              <a:t>; his speech resembles that of the evil 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Called “another beast” here, but later called the “false prophet”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Rev. 16:13</a:t>
            </a:r>
            <a:r>
              <a:rPr lang="en-US" sz="1200" b="0" i="0" u="none" strike="noStrike" kern="1200" baseline="0" dirty="0">
                <a:solidFill>
                  <a:schemeClr val="tx1"/>
                </a:solidFill>
                <a:latin typeface="+mn-lt"/>
                <a:ea typeface="+mn-ea"/>
                <a:cs typeface="+mn-cs"/>
              </a:rPr>
              <a:t> And I saw</a:t>
            </a:r>
            <a:r>
              <a:rPr lang="en-US" sz="1200" b="0" i="1" u="none" strike="noStrike" kern="1200" baseline="0" dirty="0">
                <a:solidFill>
                  <a:schemeClr val="tx1"/>
                </a:solidFill>
                <a:latin typeface="+mn-lt"/>
                <a:ea typeface="+mn-ea"/>
                <a:cs typeface="+mn-cs"/>
              </a:rPr>
              <a:t> coming</a:t>
            </a:r>
            <a:r>
              <a:rPr lang="en-US" sz="1200" b="0" i="0" u="none" strike="noStrike" kern="1200" baseline="0" dirty="0">
                <a:solidFill>
                  <a:schemeClr val="tx1"/>
                </a:solidFill>
                <a:latin typeface="+mn-lt"/>
                <a:ea typeface="+mn-ea"/>
                <a:cs typeface="+mn-cs"/>
              </a:rPr>
              <a:t> out of the mouth of the </a:t>
            </a:r>
            <a:r>
              <a:rPr lang="en-US" sz="1200" b="0" i="1" u="none" strike="noStrike" kern="1200" baseline="30000" dirty="0" err="1">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dragon</a:t>
            </a:r>
            <a:r>
              <a:rPr lang="en-US" sz="1200" b="0" i="0" u="none" strike="noStrike" kern="1200" baseline="0" dirty="0">
                <a:solidFill>
                  <a:schemeClr val="tx1"/>
                </a:solidFill>
                <a:latin typeface="+mn-lt"/>
                <a:ea typeface="+mn-ea"/>
                <a:cs typeface="+mn-cs"/>
              </a:rPr>
              <a:t> and out of the mouth of the </a:t>
            </a:r>
            <a:r>
              <a:rPr lang="en-US" sz="1200" b="0" i="1" u="none" strike="noStrike" kern="1200" baseline="30000" dirty="0" err="1">
                <a:solidFill>
                  <a:schemeClr val="tx1"/>
                </a:solidFill>
                <a:latin typeface="+mn-lt"/>
                <a:ea typeface="+mn-ea"/>
                <a:cs typeface="+mn-cs"/>
              </a:rPr>
              <a:t>b</a:t>
            </a:r>
            <a:r>
              <a:rPr lang="en-US" sz="1200" b="0" i="0" u="none" strike="noStrike" kern="1200" baseline="0" dirty="0" err="1">
                <a:solidFill>
                  <a:schemeClr val="tx1"/>
                </a:solidFill>
                <a:latin typeface="+mn-lt"/>
                <a:ea typeface="+mn-ea"/>
                <a:cs typeface="+mn-cs"/>
              </a:rPr>
              <a:t>beast</a:t>
            </a:r>
            <a:r>
              <a:rPr lang="en-US" sz="1200" b="0" i="0" u="none" strike="noStrike" kern="1200" baseline="0" dirty="0">
                <a:solidFill>
                  <a:schemeClr val="tx1"/>
                </a:solidFill>
                <a:latin typeface="+mn-lt"/>
                <a:ea typeface="+mn-ea"/>
                <a:cs typeface="+mn-cs"/>
              </a:rPr>
              <a:t> and out of the mouth of </a:t>
            </a:r>
            <a:r>
              <a:rPr lang="en-US" sz="1200" b="1" i="0" u="none" strike="noStrike" kern="1200" baseline="0" dirty="0">
                <a:solidFill>
                  <a:schemeClr val="tx1"/>
                </a:solidFill>
                <a:latin typeface="+mn-lt"/>
                <a:ea typeface="+mn-ea"/>
                <a:cs typeface="+mn-cs"/>
              </a:rPr>
              <a:t>the </a:t>
            </a:r>
            <a:r>
              <a:rPr lang="en-US" sz="1200" b="1" i="1" u="none" strike="noStrike" kern="1200" baseline="30000" dirty="0" err="1">
                <a:solidFill>
                  <a:schemeClr val="tx1"/>
                </a:solidFill>
                <a:latin typeface="+mn-lt"/>
                <a:ea typeface="+mn-ea"/>
                <a:cs typeface="+mn-cs"/>
              </a:rPr>
              <a:t>c</a:t>
            </a:r>
            <a:r>
              <a:rPr lang="en-US" sz="1200" b="1" i="0" u="none" strike="noStrike" kern="1200" baseline="0" dirty="0" err="1">
                <a:solidFill>
                  <a:schemeClr val="tx1"/>
                </a:solidFill>
                <a:latin typeface="+mn-lt"/>
                <a:ea typeface="+mn-ea"/>
                <a:cs typeface="+mn-cs"/>
              </a:rPr>
              <a:t>false</a:t>
            </a:r>
            <a:r>
              <a:rPr lang="en-US" sz="1200" b="1" i="0" u="none" strike="noStrike" kern="1200" baseline="0" dirty="0">
                <a:solidFill>
                  <a:schemeClr val="tx1"/>
                </a:solidFill>
                <a:latin typeface="+mn-lt"/>
                <a:ea typeface="+mn-ea"/>
                <a:cs typeface="+mn-cs"/>
              </a:rPr>
              <a:t> prophet</a:t>
            </a:r>
            <a:r>
              <a:rPr lang="en-US" sz="1200" b="0" i="0" u="none" strike="noStrike" kern="1200" baseline="0" dirty="0">
                <a:solidFill>
                  <a:schemeClr val="tx1"/>
                </a:solidFill>
                <a:latin typeface="+mn-lt"/>
                <a:ea typeface="+mn-ea"/>
                <a:cs typeface="+mn-cs"/>
              </a:rPr>
              <a:t>, three </a:t>
            </a:r>
            <a:r>
              <a:rPr lang="en-US" sz="1200" b="0" i="1" u="none" strike="noStrike" kern="1200" baseline="30000" dirty="0" err="1">
                <a:solidFill>
                  <a:schemeClr val="tx1"/>
                </a:solidFill>
                <a:latin typeface="+mn-lt"/>
                <a:ea typeface="+mn-ea"/>
                <a:cs typeface="+mn-cs"/>
              </a:rPr>
              <a:t>d</a:t>
            </a:r>
            <a:r>
              <a:rPr lang="en-US" sz="1200" b="0" i="0" u="none" strike="noStrike" kern="1200" baseline="0" dirty="0" err="1">
                <a:solidFill>
                  <a:schemeClr val="tx1"/>
                </a:solidFill>
                <a:latin typeface="+mn-lt"/>
                <a:ea typeface="+mn-ea"/>
                <a:cs typeface="+mn-cs"/>
              </a:rPr>
              <a:t>unclean</a:t>
            </a:r>
            <a:r>
              <a:rPr lang="en-US" sz="1200" b="0" i="0" u="none" strike="noStrike" kern="1200" baseline="0" dirty="0">
                <a:solidFill>
                  <a:schemeClr val="tx1"/>
                </a:solidFill>
                <a:latin typeface="+mn-lt"/>
                <a:ea typeface="+mn-ea"/>
                <a:cs typeface="+mn-cs"/>
              </a:rPr>
              <a:t> spirits like </a:t>
            </a:r>
            <a:r>
              <a:rPr lang="en-US" sz="1200" b="0" i="1" u="none" strike="noStrike" kern="1200" baseline="30000" dirty="0" err="1">
                <a:solidFill>
                  <a:schemeClr val="tx1"/>
                </a:solidFill>
                <a:latin typeface="+mn-lt"/>
                <a:ea typeface="+mn-ea"/>
                <a:cs typeface="+mn-cs"/>
              </a:rPr>
              <a:t>e</a:t>
            </a:r>
            <a:r>
              <a:rPr lang="en-US" sz="1200" b="0" i="0" u="none" strike="noStrike" kern="1200" baseline="0" dirty="0" err="1">
                <a:solidFill>
                  <a:schemeClr val="tx1"/>
                </a:solidFill>
                <a:latin typeface="+mn-lt"/>
                <a:ea typeface="+mn-ea"/>
                <a:cs typeface="+mn-cs"/>
              </a:rPr>
              <a:t>frogs</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Rev. 19:20</a:t>
            </a:r>
            <a:r>
              <a:rPr lang="en-US" sz="1200" b="0" i="0" u="none" strike="noStrike" kern="1200" baseline="0" dirty="0">
                <a:solidFill>
                  <a:schemeClr val="tx1"/>
                </a:solidFill>
                <a:latin typeface="+mn-lt"/>
                <a:ea typeface="+mn-ea"/>
                <a:cs typeface="+mn-cs"/>
              </a:rPr>
              <a:t> And the beast was seized, and with him </a:t>
            </a:r>
            <a:r>
              <a:rPr lang="en-US" sz="1200" b="1" i="0" u="none" strike="noStrike" kern="1200" baseline="0" dirty="0">
                <a:solidFill>
                  <a:schemeClr val="tx1"/>
                </a:solidFill>
                <a:latin typeface="+mn-lt"/>
                <a:ea typeface="+mn-ea"/>
                <a:cs typeface="+mn-cs"/>
              </a:rPr>
              <a:t>the </a:t>
            </a:r>
            <a:r>
              <a:rPr lang="en-US" sz="1200" b="1" i="1" u="none" strike="noStrike" kern="1200" baseline="30000" dirty="0" err="1">
                <a:solidFill>
                  <a:schemeClr val="tx1"/>
                </a:solidFill>
                <a:latin typeface="+mn-lt"/>
                <a:ea typeface="+mn-ea"/>
                <a:cs typeface="+mn-cs"/>
              </a:rPr>
              <a:t>a</a:t>
            </a:r>
            <a:r>
              <a:rPr lang="en-US" sz="1200" b="1" i="0" u="none" strike="noStrike" kern="1200" baseline="0" dirty="0" err="1">
                <a:solidFill>
                  <a:schemeClr val="tx1"/>
                </a:solidFill>
                <a:latin typeface="+mn-lt"/>
                <a:ea typeface="+mn-ea"/>
                <a:cs typeface="+mn-cs"/>
              </a:rPr>
              <a:t>false</a:t>
            </a:r>
            <a:r>
              <a:rPr lang="en-US" sz="1200" b="1" i="0" u="none" strike="noStrike" kern="1200" baseline="0" dirty="0">
                <a:solidFill>
                  <a:schemeClr val="tx1"/>
                </a:solidFill>
                <a:latin typeface="+mn-lt"/>
                <a:ea typeface="+mn-ea"/>
                <a:cs typeface="+mn-cs"/>
              </a:rPr>
              <a:t> prophet </a:t>
            </a:r>
            <a:r>
              <a:rPr lang="en-US" sz="1200" b="0" i="0" u="none" strike="noStrike" kern="1200" baseline="0" dirty="0">
                <a:solidFill>
                  <a:schemeClr val="tx1"/>
                </a:solidFill>
                <a:latin typeface="+mn-lt"/>
                <a:ea typeface="+mn-ea"/>
                <a:cs typeface="+mn-cs"/>
              </a:rPr>
              <a:t>who </a:t>
            </a:r>
            <a:r>
              <a:rPr lang="en-US" sz="1200" b="0" i="1" u="none" strike="noStrike" kern="1200" baseline="30000" dirty="0" err="1">
                <a:solidFill>
                  <a:schemeClr val="tx1"/>
                </a:solidFill>
                <a:latin typeface="+mn-lt"/>
                <a:ea typeface="+mn-ea"/>
                <a:cs typeface="+mn-cs"/>
              </a:rPr>
              <a:t>b</a:t>
            </a:r>
            <a:r>
              <a:rPr lang="en-US" sz="1200" b="0" i="0" u="none" strike="noStrike" kern="1200" baseline="0" dirty="0" err="1">
                <a:solidFill>
                  <a:schemeClr val="tx1"/>
                </a:solidFill>
                <a:latin typeface="+mn-lt"/>
                <a:ea typeface="+mn-ea"/>
                <a:cs typeface="+mn-cs"/>
              </a:rPr>
              <a:t>performed</a:t>
            </a:r>
            <a:r>
              <a:rPr lang="en-US" sz="1200" b="0" i="0" u="none" strike="noStrike" kern="1200" baseline="0" dirty="0">
                <a:solidFill>
                  <a:schemeClr val="tx1"/>
                </a:solidFill>
                <a:latin typeface="+mn-lt"/>
                <a:ea typeface="+mn-ea"/>
                <a:cs typeface="+mn-cs"/>
              </a:rPr>
              <a:t> the signs </a:t>
            </a:r>
            <a:r>
              <a:rPr lang="en-US" sz="1200" b="0" i="0" u="none" strike="noStrike" kern="1200" baseline="30000" dirty="0">
                <a:solidFill>
                  <a:schemeClr val="tx1"/>
                </a:solidFill>
                <a:latin typeface="+mn-lt"/>
                <a:ea typeface="+mn-ea"/>
                <a:cs typeface="+mn-cs"/>
              </a:rPr>
              <a:t>1</a:t>
            </a:r>
            <a:r>
              <a:rPr lang="en-US" sz="1200" b="0" i="1" u="none" strike="noStrike" kern="1200" baseline="3000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in his presence, by which he </a:t>
            </a:r>
            <a:r>
              <a:rPr lang="en-US" sz="1200" b="0" i="1" u="none" strike="noStrike" kern="1200" baseline="30000" dirty="0" err="1">
                <a:solidFill>
                  <a:schemeClr val="tx1"/>
                </a:solidFill>
                <a:latin typeface="+mn-lt"/>
                <a:ea typeface="+mn-ea"/>
                <a:cs typeface="+mn-cs"/>
              </a:rPr>
              <a:t>d</a:t>
            </a:r>
            <a:r>
              <a:rPr lang="en-US" sz="1200" b="0" i="0" u="none" strike="noStrike" kern="1200" baseline="0" dirty="0" err="1">
                <a:solidFill>
                  <a:schemeClr val="tx1"/>
                </a:solidFill>
                <a:latin typeface="+mn-lt"/>
                <a:ea typeface="+mn-ea"/>
                <a:cs typeface="+mn-cs"/>
              </a:rPr>
              <a:t>deceived</a:t>
            </a:r>
            <a:r>
              <a:rPr lang="en-US" sz="1200" b="0" i="0" u="none" strike="noStrike" kern="1200" baseline="0" dirty="0">
                <a:solidFill>
                  <a:schemeClr val="tx1"/>
                </a:solidFill>
                <a:latin typeface="+mn-lt"/>
                <a:ea typeface="+mn-ea"/>
                <a:cs typeface="+mn-cs"/>
              </a:rPr>
              <a:t> those who had received the </a:t>
            </a:r>
            <a:r>
              <a:rPr lang="en-US" sz="1200" b="0" i="1" u="none" strike="noStrike" kern="1200" baseline="30000" dirty="0" err="1">
                <a:solidFill>
                  <a:schemeClr val="tx1"/>
                </a:solidFill>
                <a:latin typeface="+mn-lt"/>
                <a:ea typeface="+mn-ea"/>
                <a:cs typeface="+mn-cs"/>
              </a:rPr>
              <a:t>e</a:t>
            </a:r>
            <a:r>
              <a:rPr lang="en-US" sz="1200" b="0" i="0" u="none" strike="noStrike" kern="1200" baseline="0" dirty="0" err="1">
                <a:solidFill>
                  <a:schemeClr val="tx1"/>
                </a:solidFill>
                <a:latin typeface="+mn-lt"/>
                <a:ea typeface="+mn-ea"/>
                <a:cs typeface="+mn-cs"/>
              </a:rPr>
              <a:t>mark</a:t>
            </a:r>
            <a:r>
              <a:rPr lang="en-US" sz="1200" b="0" i="0" u="none" strike="noStrike" kern="1200" baseline="0" dirty="0">
                <a:solidFill>
                  <a:schemeClr val="tx1"/>
                </a:solidFill>
                <a:latin typeface="+mn-lt"/>
                <a:ea typeface="+mn-ea"/>
                <a:cs typeface="+mn-cs"/>
              </a:rPr>
              <a:t> of the beast and those who </a:t>
            </a:r>
            <a:r>
              <a:rPr lang="en-US" sz="1200" b="0" i="1" u="none" strike="noStrike" kern="1200" baseline="30000" dirty="0" err="1">
                <a:solidFill>
                  <a:schemeClr val="tx1"/>
                </a:solidFill>
                <a:latin typeface="+mn-lt"/>
                <a:ea typeface="+mn-ea"/>
                <a:cs typeface="+mn-cs"/>
              </a:rPr>
              <a:t>f</a:t>
            </a:r>
            <a:r>
              <a:rPr lang="en-US" sz="1200" b="0" i="0" u="none" strike="noStrike" kern="1200" baseline="0" dirty="0" err="1">
                <a:solidFill>
                  <a:schemeClr val="tx1"/>
                </a:solidFill>
                <a:latin typeface="+mn-lt"/>
                <a:ea typeface="+mn-ea"/>
                <a:cs typeface="+mn-cs"/>
              </a:rPr>
              <a:t>worshiped</a:t>
            </a:r>
            <a:r>
              <a:rPr lang="en-US" sz="1200" b="0" i="0" u="none" strike="noStrike" kern="1200" baseline="0" dirty="0">
                <a:solidFill>
                  <a:schemeClr val="tx1"/>
                </a:solidFill>
                <a:latin typeface="+mn-lt"/>
                <a:ea typeface="+mn-ea"/>
                <a:cs typeface="+mn-cs"/>
              </a:rPr>
              <a:t> his image; these two were thrown alive into the </a:t>
            </a:r>
            <a:r>
              <a:rPr lang="en-US" sz="1200" b="0" i="1" u="none" strike="noStrike" kern="1200" baseline="30000" dirty="0" err="1">
                <a:solidFill>
                  <a:schemeClr val="tx1"/>
                </a:solidFill>
                <a:latin typeface="+mn-lt"/>
                <a:ea typeface="+mn-ea"/>
                <a:cs typeface="+mn-cs"/>
              </a:rPr>
              <a:t>g</a:t>
            </a:r>
            <a:r>
              <a:rPr lang="en-US" sz="1200" b="0" i="0" u="none" strike="noStrike" kern="1200" baseline="0" dirty="0" err="1">
                <a:solidFill>
                  <a:schemeClr val="tx1"/>
                </a:solidFill>
                <a:latin typeface="+mn-lt"/>
                <a:ea typeface="+mn-ea"/>
                <a:cs typeface="+mn-cs"/>
              </a:rPr>
              <a:t>lake</a:t>
            </a:r>
            <a:r>
              <a:rPr lang="en-US" sz="1200" b="0" i="0" u="none" strike="noStrike" kern="1200" baseline="0" dirty="0">
                <a:solidFill>
                  <a:schemeClr val="tx1"/>
                </a:solidFill>
                <a:latin typeface="+mn-lt"/>
                <a:ea typeface="+mn-ea"/>
                <a:cs typeface="+mn-cs"/>
              </a:rPr>
              <a:t> of </a:t>
            </a:r>
            <a:r>
              <a:rPr lang="en-US" sz="1200" b="0" i="1" u="none" strike="noStrike" kern="1200" baseline="30000" dirty="0" err="1">
                <a:solidFill>
                  <a:schemeClr val="tx1"/>
                </a:solidFill>
                <a:latin typeface="+mn-lt"/>
                <a:ea typeface="+mn-ea"/>
                <a:cs typeface="+mn-cs"/>
              </a:rPr>
              <a:t>h</a:t>
            </a:r>
            <a:r>
              <a:rPr lang="en-US" sz="1200" b="0" i="0" u="none" strike="noStrike" kern="1200" baseline="0" dirty="0" err="1">
                <a:solidFill>
                  <a:schemeClr val="tx1"/>
                </a:solidFill>
                <a:latin typeface="+mn-lt"/>
                <a:ea typeface="+mn-ea"/>
                <a:cs typeface="+mn-cs"/>
              </a:rPr>
              <a:t>fire</a:t>
            </a:r>
            <a:r>
              <a:rPr lang="en-US" sz="1200" b="0" i="0" u="none" strike="noStrike" kern="1200" baseline="0" dirty="0">
                <a:solidFill>
                  <a:schemeClr val="tx1"/>
                </a:solidFill>
                <a:latin typeface="+mn-lt"/>
                <a:ea typeface="+mn-ea"/>
                <a:cs typeface="+mn-cs"/>
              </a:rPr>
              <a:t> which burns with </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brimstone.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Rev. 20:10</a:t>
            </a:r>
            <a:r>
              <a:rPr lang="en-US" sz="1200" b="0" i="0" u="none" strike="noStrike" kern="1200" baseline="0" dirty="0">
                <a:solidFill>
                  <a:schemeClr val="tx1"/>
                </a:solidFill>
                <a:latin typeface="+mn-lt"/>
                <a:ea typeface="+mn-ea"/>
                <a:cs typeface="+mn-cs"/>
              </a:rPr>
              <a:t> And </a:t>
            </a:r>
            <a:r>
              <a:rPr lang="en-US" sz="1200" b="0" i="1" u="none" strike="noStrike" kern="1200" baseline="30000" dirty="0" err="1">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the</a:t>
            </a:r>
            <a:r>
              <a:rPr lang="en-US" sz="1200" b="0" i="0" u="none" strike="noStrike" kern="1200" baseline="0" dirty="0">
                <a:solidFill>
                  <a:schemeClr val="tx1"/>
                </a:solidFill>
                <a:latin typeface="+mn-lt"/>
                <a:ea typeface="+mn-ea"/>
                <a:cs typeface="+mn-cs"/>
              </a:rPr>
              <a:t> devil who </a:t>
            </a:r>
            <a:r>
              <a:rPr lang="en-US" sz="1200" b="0" i="1" u="none" strike="noStrike" kern="1200" baseline="30000" dirty="0" err="1">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deceived</a:t>
            </a:r>
            <a:r>
              <a:rPr lang="en-US" sz="1200" b="0" i="0" u="none" strike="noStrike" kern="1200" baseline="0" dirty="0">
                <a:solidFill>
                  <a:schemeClr val="tx1"/>
                </a:solidFill>
                <a:latin typeface="+mn-lt"/>
                <a:ea typeface="+mn-ea"/>
                <a:cs typeface="+mn-cs"/>
              </a:rPr>
              <a:t> them was thrown into the </a:t>
            </a:r>
            <a:r>
              <a:rPr lang="en-US" sz="1200" b="0" i="1" u="none" strike="noStrike" kern="1200" baseline="30000" dirty="0" err="1">
                <a:solidFill>
                  <a:schemeClr val="tx1"/>
                </a:solidFill>
                <a:latin typeface="+mn-lt"/>
                <a:ea typeface="+mn-ea"/>
                <a:cs typeface="+mn-cs"/>
              </a:rPr>
              <a:t>b</a:t>
            </a:r>
            <a:r>
              <a:rPr lang="en-US" sz="1200" b="0" i="0" u="none" strike="noStrike" kern="1200" baseline="0" dirty="0" err="1">
                <a:solidFill>
                  <a:schemeClr val="tx1"/>
                </a:solidFill>
                <a:latin typeface="+mn-lt"/>
                <a:ea typeface="+mn-ea"/>
                <a:cs typeface="+mn-cs"/>
              </a:rPr>
              <a:t>lake</a:t>
            </a:r>
            <a:r>
              <a:rPr lang="en-US" sz="1200" b="0" i="0" u="none" strike="noStrike" kern="1200" baseline="0" dirty="0">
                <a:solidFill>
                  <a:schemeClr val="tx1"/>
                </a:solidFill>
                <a:latin typeface="+mn-lt"/>
                <a:ea typeface="+mn-ea"/>
                <a:cs typeface="+mn-cs"/>
              </a:rPr>
              <a:t> of fire and </a:t>
            </a:r>
            <a:r>
              <a:rPr lang="en-US" sz="1200" b="0" i="0" u="none" strike="noStrike" kern="1200" baseline="30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brimstone, where the </a:t>
            </a:r>
            <a:r>
              <a:rPr lang="en-US" sz="1200" b="0" i="1" u="none" strike="noStrike" kern="1200" baseline="30000" dirty="0" err="1">
                <a:solidFill>
                  <a:schemeClr val="tx1"/>
                </a:solidFill>
                <a:latin typeface="+mn-lt"/>
                <a:ea typeface="+mn-ea"/>
                <a:cs typeface="+mn-cs"/>
              </a:rPr>
              <a:t>c</a:t>
            </a:r>
            <a:r>
              <a:rPr lang="en-US" sz="1200" b="0" i="0" u="none" strike="noStrike" kern="1200" baseline="0" dirty="0" err="1">
                <a:solidFill>
                  <a:schemeClr val="tx1"/>
                </a:solidFill>
                <a:latin typeface="+mn-lt"/>
                <a:ea typeface="+mn-ea"/>
                <a:cs typeface="+mn-cs"/>
              </a:rPr>
              <a:t>beast</a:t>
            </a:r>
            <a:r>
              <a:rPr lang="en-US" sz="1200" b="0" i="0" u="none" strike="noStrike" kern="1200" baseline="0" dirty="0">
                <a:solidFill>
                  <a:schemeClr val="tx1"/>
                </a:solidFill>
                <a:latin typeface="+mn-lt"/>
                <a:ea typeface="+mn-ea"/>
                <a:cs typeface="+mn-cs"/>
              </a:rPr>
              <a:t> and the </a:t>
            </a:r>
            <a:r>
              <a:rPr lang="en-US" sz="1200" b="1" i="1" u="none" strike="noStrike" kern="1200" baseline="30000" dirty="0" err="1">
                <a:solidFill>
                  <a:schemeClr val="tx1"/>
                </a:solidFill>
                <a:latin typeface="+mn-lt"/>
                <a:ea typeface="+mn-ea"/>
                <a:cs typeface="+mn-cs"/>
              </a:rPr>
              <a:t>c</a:t>
            </a:r>
            <a:r>
              <a:rPr lang="en-US" sz="1200" b="1" i="0" u="none" strike="noStrike" kern="1200" baseline="0" dirty="0" err="1">
                <a:solidFill>
                  <a:schemeClr val="tx1"/>
                </a:solidFill>
                <a:latin typeface="+mn-lt"/>
                <a:ea typeface="+mn-ea"/>
                <a:cs typeface="+mn-cs"/>
              </a:rPr>
              <a:t>false</a:t>
            </a:r>
            <a:r>
              <a:rPr lang="en-US" sz="1200" b="1" i="0" u="none" strike="noStrike" kern="1200" baseline="0" dirty="0">
                <a:solidFill>
                  <a:schemeClr val="tx1"/>
                </a:solidFill>
                <a:latin typeface="+mn-lt"/>
                <a:ea typeface="+mn-ea"/>
                <a:cs typeface="+mn-cs"/>
              </a:rPr>
              <a:t> prophet </a:t>
            </a:r>
            <a:r>
              <a:rPr lang="en-US" sz="1200" b="0" i="0" u="none" strike="noStrike" kern="1200" baseline="0" dirty="0">
                <a:solidFill>
                  <a:schemeClr val="tx1"/>
                </a:solidFill>
                <a:latin typeface="+mn-lt"/>
                <a:ea typeface="+mn-ea"/>
                <a:cs typeface="+mn-cs"/>
              </a:rPr>
              <a:t>are also; and they will be </a:t>
            </a:r>
            <a:r>
              <a:rPr lang="en-US" sz="1200" b="0" i="1" u="none" strike="noStrike" kern="1200" baseline="30000" dirty="0" err="1">
                <a:solidFill>
                  <a:schemeClr val="tx1"/>
                </a:solidFill>
                <a:latin typeface="+mn-lt"/>
                <a:ea typeface="+mn-ea"/>
                <a:cs typeface="+mn-cs"/>
              </a:rPr>
              <a:t>d</a:t>
            </a:r>
            <a:r>
              <a:rPr lang="en-US" sz="1200" b="0" i="0" u="none" strike="noStrike" kern="1200" baseline="0" dirty="0" err="1">
                <a:solidFill>
                  <a:schemeClr val="tx1"/>
                </a:solidFill>
                <a:latin typeface="+mn-lt"/>
                <a:ea typeface="+mn-ea"/>
                <a:cs typeface="+mn-cs"/>
              </a:rPr>
              <a:t>tormented</a:t>
            </a:r>
            <a:r>
              <a:rPr lang="en-US" sz="1200" b="0" i="0" u="none" strike="noStrike" kern="1200" baseline="0" dirty="0">
                <a:solidFill>
                  <a:schemeClr val="tx1"/>
                </a:solidFill>
                <a:latin typeface="+mn-lt"/>
                <a:ea typeface="+mn-ea"/>
                <a:cs typeface="+mn-cs"/>
              </a:rPr>
              <a:t> day and night forever and ever.</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327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13 Performs great signs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more counterfeit... fakes the work of the Holy Spirit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14 deceives... because of the signs given him to perform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14</a:t>
            </a:r>
            <a:r>
              <a:rPr lang="en-US" sz="1200" b="0" i="0" u="none" strike="noStrike" kern="1200" baseline="0" dirty="0">
                <a:solidFill>
                  <a:schemeClr val="tx1"/>
                </a:solidFill>
                <a:latin typeface="+mn-lt"/>
                <a:ea typeface="+mn-ea"/>
                <a:cs typeface="+mn-cs"/>
              </a:rPr>
              <a:t>. By his miracles he deceives people and establishes his position. </a:t>
            </a:r>
            <a:r>
              <a:rPr lang="en-US" sz="1200" b="1" i="1" u="none" strike="noStrike" kern="1200" baseline="0" dirty="0">
                <a:solidFill>
                  <a:schemeClr val="tx1"/>
                </a:solidFill>
                <a:latin typeface="+mn-lt"/>
                <a:ea typeface="+mn-ea"/>
                <a:cs typeface="+mn-cs"/>
              </a:rPr>
              <a:t>The inhabitants of the earth</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this book seems to mean unregenerate mankind (see note on 6:10). </a:t>
            </a:r>
            <a:r>
              <a:rPr lang="en-US" sz="1200" b="1" i="0" u="sng" strike="noStrike" kern="1200" baseline="0" dirty="0">
                <a:solidFill>
                  <a:schemeClr val="tx1"/>
                </a:solidFill>
                <a:latin typeface="+mn-lt"/>
                <a:ea typeface="+mn-ea"/>
                <a:cs typeface="+mn-cs"/>
              </a:rPr>
              <a:t>The beast can deceive only unbelievers</a:t>
            </a:r>
            <a:r>
              <a:rPr lang="en-US" sz="1200" b="0" i="0" u="none" strike="noStrike" kern="1200" baseline="0" dirty="0">
                <a:solidFill>
                  <a:schemeClr val="tx1"/>
                </a:solidFill>
                <a:latin typeface="+mn-lt"/>
                <a:ea typeface="+mn-ea"/>
                <a:cs typeface="+mn-cs"/>
              </a:rPr>
              <a:t>. There is an important spiritual truth here. If anyone serves God with all his heart he will not be taken in by the empty miracles of the deceiver. </a:t>
            </a:r>
            <a:r>
              <a:rPr lang="en-US" sz="1200" b="1" i="0" u="none" strike="noStrike" kern="1200" baseline="0" dirty="0">
                <a:solidFill>
                  <a:schemeClr val="tx1"/>
                </a:solidFill>
                <a:latin typeface="+mn-lt"/>
                <a:ea typeface="+mn-ea"/>
                <a:cs typeface="+mn-cs"/>
              </a:rPr>
              <a:t>But one who turns from God predisposes himself to believe the lies of the second beast</a:t>
            </a:r>
            <a:r>
              <a:rPr lang="en-US" sz="1200" b="0" i="0" u="none" strike="noStrike" kern="1200" baseline="0" dirty="0">
                <a:solidFill>
                  <a:schemeClr val="tx1"/>
                </a:solidFill>
                <a:latin typeface="+mn-lt"/>
                <a:ea typeface="+mn-ea"/>
                <a:cs typeface="+mn-cs"/>
              </a:rPr>
              <a:t>. </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p:txBody>
      </p:sp>
    </p:spTree>
    <p:extLst>
      <p:ext uri="{BB962C8B-B14F-4D97-AF65-F5344CB8AC3E}">
        <p14:creationId xmlns:p14="http://schemas.microsoft.com/office/powerpoint/2010/main" val="295442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13:13-15  The Great Deception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653143" y="2194560"/>
            <a:ext cx="10894423" cy="4240107"/>
          </a:xfrm>
        </p:spPr>
        <p:txBody>
          <a:bodyPr>
            <a:noAutofit/>
          </a:bodyPr>
          <a:lstStyle/>
          <a:p>
            <a:pPr marL="0" indent="0">
              <a:buNone/>
            </a:pPr>
            <a:r>
              <a:rPr lang="en-US" sz="3400" i="1" dirty="0"/>
              <a:t>13 He </a:t>
            </a:r>
            <a:r>
              <a:rPr lang="en-US" sz="3400" b="1" i="1" u="sng" dirty="0"/>
              <a:t>performs great signs</a:t>
            </a:r>
            <a:r>
              <a:rPr lang="en-US" sz="3400" i="1" dirty="0"/>
              <a:t>, so that he even makes fire come down out of heaven to the earth in the presence of men. 14 And he </a:t>
            </a:r>
            <a:r>
              <a:rPr lang="en-US" sz="3400" b="1" i="1" u="sng" dirty="0"/>
              <a:t>deceives</a:t>
            </a:r>
            <a:r>
              <a:rPr lang="en-US" sz="3400" i="1" dirty="0"/>
              <a:t> those who dwell on the earth </a:t>
            </a:r>
            <a:r>
              <a:rPr lang="en-US" sz="3400" b="1" i="1" u="sng" dirty="0"/>
              <a:t>because of the signs</a:t>
            </a:r>
            <a:r>
              <a:rPr lang="en-US" sz="3400" i="1" dirty="0"/>
              <a:t> which it was given him to perform in the presence of the beast, telling those who dwell on the earth to make an image to the beast who </a:t>
            </a:r>
            <a:r>
              <a:rPr lang="en-US" sz="3400" b="1" i="1" u="sng" dirty="0"/>
              <a:t>had the wound of the sword and has come to life</a:t>
            </a:r>
            <a:r>
              <a:rPr lang="en-US" sz="3400" i="1" dirty="0"/>
              <a:t>....</a:t>
            </a:r>
          </a:p>
        </p:txBody>
      </p:sp>
    </p:spTree>
    <p:extLst>
      <p:ext uri="{BB962C8B-B14F-4D97-AF65-F5344CB8AC3E}">
        <p14:creationId xmlns:p14="http://schemas.microsoft.com/office/powerpoint/2010/main" val="372190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13:13-15 cont.  The Great Deception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653143" y="2168434"/>
            <a:ext cx="10972800" cy="4266233"/>
          </a:xfrm>
        </p:spPr>
        <p:txBody>
          <a:bodyPr>
            <a:noAutofit/>
          </a:bodyPr>
          <a:lstStyle/>
          <a:p>
            <a:pPr marL="0" indent="0">
              <a:buNone/>
            </a:pPr>
            <a:r>
              <a:rPr lang="en-US" sz="3400" i="1" dirty="0"/>
              <a:t>15 And it was given to him to give breath to </a:t>
            </a:r>
            <a:r>
              <a:rPr lang="en-US" sz="3400" b="1" i="1" u="sng" dirty="0"/>
              <a:t>the image of the beast</a:t>
            </a:r>
            <a:r>
              <a:rPr lang="en-US" sz="3400" i="1" dirty="0"/>
              <a:t>, so that the image of the beast would even speak and </a:t>
            </a:r>
            <a:r>
              <a:rPr lang="en-US" sz="3400" b="1" i="1" u="sng" dirty="0"/>
              <a:t>cause as many as do not worship the image of the beast to be killed</a:t>
            </a:r>
            <a:r>
              <a:rPr lang="en-US" sz="3400" i="1" dirty="0"/>
              <a:t>. </a:t>
            </a:r>
          </a:p>
        </p:txBody>
      </p:sp>
    </p:spTree>
    <p:extLst>
      <p:ext uri="{BB962C8B-B14F-4D97-AF65-F5344CB8AC3E}">
        <p14:creationId xmlns:p14="http://schemas.microsoft.com/office/powerpoint/2010/main" val="37252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70263" y="423862"/>
            <a:ext cx="10514013" cy="1081088"/>
          </a:xfrm>
        </p:spPr>
        <p:txBody>
          <a:bodyPr>
            <a:normAutofit/>
          </a:bodyPr>
          <a:lstStyle/>
          <a:p>
            <a:r>
              <a:rPr lang="en-US" sz="4000" b="1" dirty="0">
                <a:solidFill>
                  <a:schemeClr val="bg1"/>
                </a:solidFill>
                <a:effectLst>
                  <a:outerShdw blurRad="38100" dist="38100" dir="2700000" algn="tl">
                    <a:srgbClr val="000000">
                      <a:alpha val="43137"/>
                    </a:srgbClr>
                  </a:outerShdw>
                </a:effectLst>
              </a:rPr>
              <a:t>The Great Deception </a:t>
            </a:r>
            <a:r>
              <a:rPr lang="en-US" sz="4000" b="1" dirty="0">
                <a:solidFill>
                  <a:schemeClr val="bg1"/>
                </a:solidFill>
                <a:effectLst>
                  <a:outerShdw blurRad="38100" dist="38100" dir="2700000" algn="tl">
                    <a:srgbClr val="000000">
                      <a:alpha val="43137"/>
                    </a:srgbClr>
                  </a:outerShdw>
                </a:effectLst>
                <a:sym typeface="Wingdings" panose="05000000000000000000" pitchFamily="2" charset="2"/>
              </a:rPr>
              <a:t> Mark 13:22</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470263" y="1854927"/>
            <a:ext cx="11312434" cy="4579212"/>
          </a:xfrm>
        </p:spPr>
        <p:txBody>
          <a:bodyPr>
            <a:noAutofit/>
          </a:bodyPr>
          <a:lstStyle/>
          <a:p>
            <a:pPr marL="0" lvl="0" indent="0">
              <a:buNone/>
              <a:defRPr/>
            </a:pPr>
            <a:r>
              <a:rPr lang="en-US" sz="3600" b="1" i="1" dirty="0">
                <a:solidFill>
                  <a:prstClr val="white"/>
                </a:solidFill>
                <a:effectLst>
                  <a:outerShdw blurRad="38100" dist="38100" dir="2700000" algn="tl">
                    <a:srgbClr val="000000">
                      <a:alpha val="43137"/>
                    </a:srgbClr>
                  </a:outerShdw>
                </a:effectLst>
              </a:rPr>
              <a:t>v. 13 Performs great signs...</a:t>
            </a:r>
            <a:endParaRPr lang="en-US" sz="3600" b="1" dirty="0">
              <a:solidFill>
                <a:prstClr val="white"/>
              </a:solidFill>
              <a:effectLst>
                <a:outerShdw blurRad="38100" dist="38100" dir="2700000" algn="tl">
                  <a:srgbClr val="000000">
                    <a:alpha val="43137"/>
                  </a:srgbClr>
                </a:outerShdw>
              </a:effectLst>
              <a:sym typeface="Wingdings" panose="05000000000000000000" pitchFamily="2" charset="2"/>
            </a:endParaRPr>
          </a:p>
          <a:p>
            <a:pPr marL="0" lvl="0" indent="0">
              <a:buNone/>
              <a:defRPr/>
            </a:pPr>
            <a:endParaRPr lang="en-US" sz="900" b="1" dirty="0">
              <a:solidFill>
                <a:prstClr val="white"/>
              </a:solidFill>
              <a:effectLst>
                <a:outerShdw blurRad="38100" dist="38100" dir="2700000" algn="tl">
                  <a:srgbClr val="000000">
                    <a:alpha val="43137"/>
                  </a:srgbClr>
                </a:outerShdw>
              </a:effectLst>
              <a:sym typeface="Wingdings" panose="05000000000000000000" pitchFamily="2" charset="2"/>
            </a:endParaRPr>
          </a:p>
          <a:p>
            <a:pPr marL="0" lvl="0" indent="0">
              <a:buNone/>
              <a:defRPr/>
            </a:pPr>
            <a:r>
              <a:rPr lang="en-US" sz="3600" b="1" i="1" dirty="0">
                <a:solidFill>
                  <a:prstClr val="white"/>
                </a:solidFill>
                <a:effectLst>
                  <a:outerShdw blurRad="38100" dist="38100" dir="2700000" algn="tl">
                    <a:srgbClr val="000000">
                      <a:alpha val="43137"/>
                    </a:srgbClr>
                  </a:outerShdw>
                </a:effectLst>
                <a:sym typeface="Wingdings" panose="05000000000000000000" pitchFamily="2" charset="2"/>
              </a:rPr>
              <a:t>v. 14 ...deceives ...because of the signs given him to perform </a:t>
            </a:r>
          </a:p>
          <a:p>
            <a:pPr marL="0" lvl="0" indent="0">
              <a:buNone/>
              <a:defRPr/>
            </a:pPr>
            <a:r>
              <a:rPr lang="en-US" sz="3200" i="1" dirty="0">
                <a:solidFill>
                  <a:schemeClr val="bg1"/>
                </a:solidFill>
                <a:effectLst>
                  <a:outerShdw blurRad="38100" dist="38100" dir="2700000" algn="tl">
                    <a:srgbClr val="000000">
                      <a:alpha val="43137"/>
                    </a:srgbClr>
                  </a:outerShdw>
                </a:effectLst>
                <a:sym typeface="Wingdings" panose="05000000000000000000" pitchFamily="2" charset="2"/>
              </a:rPr>
              <a:t>  </a:t>
            </a:r>
            <a:r>
              <a:rPr lang="en-US" sz="3200" dirty="0">
                <a:solidFill>
                  <a:schemeClr val="bg1"/>
                </a:solidFill>
                <a:effectLst>
                  <a:outerShdw blurRad="38100" dist="38100" dir="2700000" algn="tl">
                    <a:srgbClr val="000000">
                      <a:alpha val="43137"/>
                    </a:srgbClr>
                  </a:outerShdw>
                </a:effectLst>
                <a:sym typeface="Wingdings" panose="05000000000000000000" pitchFamily="2" charset="2"/>
              </a:rPr>
              <a:t>more counterfeit... fakes the work of the Holy Spirit</a:t>
            </a:r>
            <a:endParaRPr lang="en-US" sz="3200" i="1" dirty="0">
              <a:solidFill>
                <a:schemeClr val="bg1"/>
              </a:solidFill>
              <a:effectLst>
                <a:outerShdw blurRad="38100" dist="38100" dir="2700000" algn="tl">
                  <a:srgbClr val="000000">
                    <a:alpha val="43137"/>
                  </a:srgbClr>
                </a:outerShdw>
              </a:effectLst>
              <a:sym typeface="Wingdings" panose="05000000000000000000" pitchFamily="2" charset="2"/>
            </a:endParaRPr>
          </a:p>
          <a:p>
            <a:pPr marL="0" lvl="0" indent="0">
              <a:buNone/>
              <a:defRPr/>
            </a:pPr>
            <a:endParaRPr lang="en-US" sz="900" dirty="0">
              <a:solidFill>
                <a:prstClr val="white"/>
              </a:solidFill>
              <a:sym typeface="Wingdings" panose="05000000000000000000" pitchFamily="2" charset="2"/>
            </a:endParaRPr>
          </a:p>
          <a:p>
            <a:pPr marL="0" lvl="0" indent="0">
              <a:buNone/>
              <a:defRPr/>
            </a:pPr>
            <a:r>
              <a:rPr lang="en-US" sz="3600" b="1" dirty="0"/>
              <a:t>Mark 13:22</a:t>
            </a:r>
            <a:r>
              <a:rPr lang="en-US" sz="3600" dirty="0"/>
              <a:t> ...for false Christs and false prophets will arise, and will show signs and wonders</a:t>
            </a:r>
            <a:r>
              <a:rPr lang="en-US" sz="3600" b="1" dirty="0"/>
              <a:t>, </a:t>
            </a:r>
            <a:r>
              <a:rPr lang="en-US" sz="3600" b="1" i="1" dirty="0"/>
              <a:t>in order to lead astray, </a:t>
            </a:r>
            <a:r>
              <a:rPr lang="en-US" sz="3600" b="1" i="1" u="sng" dirty="0"/>
              <a:t>if possible</a:t>
            </a:r>
            <a:r>
              <a:rPr lang="en-US" sz="3600" b="1" i="1" dirty="0"/>
              <a:t>, the elect.</a:t>
            </a:r>
            <a:endParaRPr lang="en-US" sz="3600" b="1" i="1" u="sng" dirty="0">
              <a:solidFill>
                <a:prstClr val="white"/>
              </a:solidFill>
              <a:sym typeface="Wingdings" panose="05000000000000000000" pitchFamily="2" charset="2"/>
            </a:endParaRPr>
          </a:p>
          <a:p>
            <a:pPr marL="0" lvl="0" indent="0">
              <a:buNone/>
              <a:defRPr/>
            </a:pPr>
            <a:endParaRPr lang="en-US" sz="3200" b="1" u="sng" dirty="0">
              <a:solidFill>
                <a:prstClr val="white"/>
              </a:solidFill>
              <a:sym typeface="Wingdings" panose="05000000000000000000" pitchFamily="2" charset="2"/>
            </a:endParaRPr>
          </a:p>
          <a:p>
            <a:pPr marL="0" indent="0">
              <a:buNone/>
            </a:pPr>
            <a:endParaRPr lang="en-US" sz="3000" i="1" dirty="0"/>
          </a:p>
        </p:txBody>
      </p:sp>
    </p:spTree>
    <p:extLst>
      <p:ext uri="{BB962C8B-B14F-4D97-AF65-F5344CB8AC3E}">
        <p14:creationId xmlns:p14="http://schemas.microsoft.com/office/powerpoint/2010/main" val="5696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70263" y="-116682"/>
            <a:ext cx="10409508" cy="1081088"/>
          </a:xfrm>
        </p:spPr>
        <p:txBody>
          <a:bodyPr>
            <a:normAutofit/>
          </a:bodyPr>
          <a:lstStyle/>
          <a:p>
            <a:r>
              <a:rPr lang="en-US" b="1" dirty="0">
                <a:solidFill>
                  <a:schemeClr val="bg1"/>
                </a:solidFill>
                <a:effectLst>
                  <a:outerShdw blurRad="38100" dist="38100" dir="2700000" algn="tl">
                    <a:srgbClr val="000000">
                      <a:alpha val="43137"/>
                    </a:srgbClr>
                  </a:outerShdw>
                </a:effectLst>
              </a:rPr>
              <a:t>The Great Deception </a:t>
            </a:r>
            <a:r>
              <a:rPr lang="en-US" b="1" dirty="0">
                <a:solidFill>
                  <a:schemeClr val="bg1"/>
                </a:solidFill>
                <a:effectLst>
                  <a:outerShdw blurRad="38100" dist="38100" dir="2700000" algn="tl">
                    <a:srgbClr val="000000">
                      <a:alpha val="43137"/>
                    </a:srgbClr>
                  </a:outerShdw>
                </a:effectLst>
                <a:sym typeface="Wingdings" panose="05000000000000000000" pitchFamily="2" charset="2"/>
              </a:rPr>
              <a:t> 2 Thessalonians 2:1-12</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470263" y="964407"/>
            <a:ext cx="11312434" cy="5469732"/>
          </a:xfrm>
        </p:spPr>
        <p:txBody>
          <a:bodyPr>
            <a:noAutofit/>
          </a:bodyPr>
          <a:lstStyle/>
          <a:p>
            <a:pPr marL="0" indent="0">
              <a:buNone/>
            </a:pPr>
            <a:r>
              <a:rPr lang="en-US" sz="3000" i="1" dirty="0"/>
              <a:t>1 Now we request you, brethren, with regard to the coming of our Lord Jesus Christ and our gathering together to Him, 2 that you not be quickly shaken from your composure or be disturbed either by a spirit or a message or a letter as if from us, to the effect that the day of the Lord has come. 3 </a:t>
            </a:r>
            <a:r>
              <a:rPr lang="en-US" sz="3000" b="1" i="1" u="sng" dirty="0"/>
              <a:t>Let no one in any way deceive you</a:t>
            </a:r>
            <a:r>
              <a:rPr lang="en-US" sz="3000" i="1" dirty="0"/>
              <a:t>, for it will not come unless the apostasy comes first, and the man of lawlessness is revealed, the son of destruction, 4 who </a:t>
            </a:r>
            <a:r>
              <a:rPr lang="en-US" sz="3000" b="1" i="1" u="sng" dirty="0"/>
              <a:t>opposes and exalts himself above every so-called god or object of worship</a:t>
            </a:r>
            <a:r>
              <a:rPr lang="en-US" sz="3000" i="1" dirty="0"/>
              <a:t>, so that he takes his seat in the temple of God, displaying himself as being God. 5 Do you not remember that while I was still with you, I was telling you these things? 6 And you know what restrains him now, </a:t>
            </a:r>
            <a:r>
              <a:rPr lang="en-US" sz="3000" b="1" i="1" u="sng" dirty="0"/>
              <a:t>so that in his time he will be revealed</a:t>
            </a:r>
            <a:r>
              <a:rPr lang="en-US" sz="3000" i="1" dirty="0"/>
              <a:t>. </a:t>
            </a:r>
          </a:p>
        </p:txBody>
      </p:sp>
    </p:spTree>
    <p:extLst>
      <p:ext uri="{BB962C8B-B14F-4D97-AF65-F5344CB8AC3E}">
        <p14:creationId xmlns:p14="http://schemas.microsoft.com/office/powerpoint/2010/main" val="143351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522520" y="-116682"/>
            <a:ext cx="10514013" cy="1081088"/>
          </a:xfrm>
        </p:spPr>
        <p:txBody>
          <a:bodyPr>
            <a:normAutofit/>
          </a:bodyPr>
          <a:lstStyle/>
          <a:p>
            <a:r>
              <a:rPr lang="en-US" dirty="0">
                <a:solidFill>
                  <a:schemeClr val="bg1"/>
                </a:solidFill>
                <a:effectLst>
                  <a:outerShdw blurRad="38100" dist="38100" dir="2700000" algn="tl">
                    <a:srgbClr val="000000">
                      <a:alpha val="43137"/>
                    </a:srgbClr>
                  </a:outerShdw>
                </a:effectLst>
              </a:rPr>
              <a:t>The Great Deception </a:t>
            </a:r>
            <a:r>
              <a:rPr lang="en-US" dirty="0">
                <a:solidFill>
                  <a:schemeClr val="bg1"/>
                </a:solidFill>
                <a:effectLst>
                  <a:outerShdw blurRad="38100" dist="38100" dir="2700000" algn="tl">
                    <a:srgbClr val="000000">
                      <a:alpha val="43137"/>
                    </a:srgbClr>
                  </a:outerShdw>
                </a:effectLst>
                <a:sym typeface="Wingdings" panose="05000000000000000000" pitchFamily="2" charset="2"/>
              </a:rPr>
              <a:t> 2 Thessalonians 2:1-12</a:t>
            </a:r>
            <a:endParaRPr lang="en-US"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574766" y="964407"/>
            <a:ext cx="11169559" cy="5469732"/>
          </a:xfrm>
        </p:spPr>
        <p:txBody>
          <a:bodyPr>
            <a:noAutofit/>
          </a:bodyPr>
          <a:lstStyle/>
          <a:p>
            <a:pPr marL="0" indent="0">
              <a:buNone/>
            </a:pPr>
            <a:r>
              <a:rPr lang="en-US" sz="3000" i="1" dirty="0"/>
              <a:t>7 For </a:t>
            </a:r>
            <a:r>
              <a:rPr lang="en-US" sz="3000" b="1" i="1" u="sng" dirty="0"/>
              <a:t>the mystery of lawlessness is already at work</a:t>
            </a:r>
            <a:r>
              <a:rPr lang="en-US" sz="3000" i="1" dirty="0"/>
              <a:t>; only he who now restrains will do so until he is taken out of the way. 8 Then that lawless one will be revealed whom the Lord will slay with the breath of His mouth and bring to an end by the appearance of His coming; 9 that is, the one whose coming is in accord with the activity of Satan, with all power and signs and false wonders, 10 and with </a:t>
            </a:r>
            <a:r>
              <a:rPr lang="en-US" sz="3000" b="1" i="1" u="sng" dirty="0"/>
              <a:t>all the deception of wickedness</a:t>
            </a:r>
            <a:r>
              <a:rPr lang="en-US" sz="3000" b="1" i="1" dirty="0"/>
              <a:t> </a:t>
            </a:r>
            <a:r>
              <a:rPr lang="en-US" sz="3000" i="1" dirty="0"/>
              <a:t>for those who perish, </a:t>
            </a:r>
            <a:r>
              <a:rPr lang="en-US" sz="3000" b="1" i="1" u="sng" dirty="0">
                <a:solidFill>
                  <a:schemeClr val="bg1"/>
                </a:solidFill>
              </a:rPr>
              <a:t>because they did not receive the love of the truth so as to be saved</a:t>
            </a:r>
            <a:r>
              <a:rPr lang="en-US" sz="3000" i="1" dirty="0"/>
              <a:t>. 11 For this reason </a:t>
            </a:r>
            <a:r>
              <a:rPr lang="en-US" sz="3000" b="1" i="1" u="sng" dirty="0">
                <a:highlight>
                  <a:srgbClr val="800080"/>
                </a:highlight>
              </a:rPr>
              <a:t>God will send</a:t>
            </a:r>
            <a:r>
              <a:rPr lang="en-US" sz="3000" b="1" i="1" u="sng" dirty="0"/>
              <a:t> upon them a deluding influence so that they will believe what is false</a:t>
            </a:r>
            <a:r>
              <a:rPr lang="en-US" sz="3000" i="1" dirty="0"/>
              <a:t>, 12 in order that </a:t>
            </a:r>
            <a:r>
              <a:rPr lang="en-US" sz="3000" b="1" i="1" u="sng" dirty="0">
                <a:solidFill>
                  <a:schemeClr val="bg1"/>
                </a:solidFill>
                <a:effectLst>
                  <a:outerShdw blurRad="38100" dist="38100" dir="2700000" algn="tl">
                    <a:srgbClr val="000000">
                      <a:alpha val="43137"/>
                    </a:srgbClr>
                  </a:outerShdw>
                </a:effectLst>
              </a:rPr>
              <a:t>they all may be judged who did not believe the truth, but took pleasure in wickedness.</a:t>
            </a:r>
          </a:p>
        </p:txBody>
      </p:sp>
    </p:spTree>
    <p:extLst>
      <p:ext uri="{BB962C8B-B14F-4D97-AF65-F5344CB8AC3E}">
        <p14:creationId xmlns:p14="http://schemas.microsoft.com/office/powerpoint/2010/main" val="2136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13:16-17 The Mark of the Beast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168433"/>
            <a:ext cx="11396132" cy="4161730"/>
          </a:xfrm>
        </p:spPr>
        <p:txBody>
          <a:bodyPr>
            <a:noAutofit/>
          </a:bodyPr>
          <a:lstStyle/>
          <a:p>
            <a:pPr marL="0" indent="0">
              <a:buNone/>
            </a:pPr>
            <a:r>
              <a:rPr lang="en-US" sz="3400" i="1" dirty="0"/>
              <a:t>16 And he causes </a:t>
            </a:r>
            <a:r>
              <a:rPr lang="en-US" sz="3400" b="1" i="1" u="sng" dirty="0">
                <a:solidFill>
                  <a:schemeClr val="bg1"/>
                </a:solidFill>
              </a:rPr>
              <a:t>all</a:t>
            </a:r>
            <a:r>
              <a:rPr lang="en-US" sz="3400" i="1" dirty="0"/>
              <a:t>, the small and the great, and the rich and the poor, and the free men and the slaves, to be given </a:t>
            </a:r>
            <a:r>
              <a:rPr lang="en-US" sz="3400" b="1" i="1" u="sng" dirty="0"/>
              <a:t>a mark on their right hand or on their forehead</a:t>
            </a:r>
            <a:r>
              <a:rPr lang="en-US" sz="3400" i="1" dirty="0"/>
              <a:t>, 17 and he provides that </a:t>
            </a:r>
            <a:r>
              <a:rPr lang="en-US" sz="3400" b="1" i="1" u="sng" dirty="0"/>
              <a:t>no one will be able to buy or to sell</a:t>
            </a:r>
            <a:r>
              <a:rPr lang="en-US" sz="3400" i="1" dirty="0"/>
              <a:t>, except the one who has the mark, </a:t>
            </a:r>
            <a:r>
              <a:rPr lang="en-US" sz="3400" b="1" i="1" dirty="0"/>
              <a:t>either the </a:t>
            </a:r>
            <a:r>
              <a:rPr lang="en-US" sz="3400" b="1" i="1" u="sng" dirty="0"/>
              <a:t>name</a:t>
            </a:r>
            <a:r>
              <a:rPr lang="en-US" sz="3400" b="1" i="1" dirty="0"/>
              <a:t> of the beast or the </a:t>
            </a:r>
            <a:r>
              <a:rPr lang="en-US" sz="3400" b="1" i="1" u="sng" dirty="0"/>
              <a:t>number</a:t>
            </a:r>
            <a:r>
              <a:rPr lang="en-US" sz="3400" b="1" i="1" dirty="0"/>
              <a:t> of his name</a:t>
            </a:r>
            <a:r>
              <a:rPr lang="en-US" sz="3400" i="1" dirty="0"/>
              <a:t>. </a:t>
            </a:r>
          </a:p>
        </p:txBody>
      </p:sp>
    </p:spTree>
    <p:extLst>
      <p:ext uri="{BB962C8B-B14F-4D97-AF65-F5344CB8AC3E}">
        <p14:creationId xmlns:p14="http://schemas.microsoft.com/office/powerpoint/2010/main" val="222750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96389" y="752475"/>
            <a:ext cx="10017624" cy="1081088"/>
          </a:xfrm>
        </p:spPr>
        <p:txBody>
          <a:bodyPr>
            <a:normAutofit/>
          </a:bodyPr>
          <a:lstStyle/>
          <a:p>
            <a:r>
              <a:rPr lang="en-US" b="1" dirty="0">
                <a:solidFill>
                  <a:schemeClr val="bg1"/>
                </a:solidFill>
                <a:effectLst>
                  <a:outerShdw blurRad="38100" dist="38100" dir="2700000" algn="tl">
                    <a:srgbClr val="000000">
                      <a:alpha val="43137"/>
                    </a:srgbClr>
                  </a:outerShdw>
                </a:effectLst>
              </a:rPr>
              <a:t>Revelation 13:16-17 The Mark of the Beast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795338" y="1833563"/>
            <a:ext cx="10900273" cy="4497387"/>
          </a:xfrm>
        </p:spPr>
        <p:txBody>
          <a:bodyPr>
            <a:noAutofit/>
          </a:bodyPr>
          <a:lstStyle/>
          <a:p>
            <a:pPr marL="0" lvl="0" indent="0">
              <a:buNone/>
              <a:defRPr/>
            </a:pPr>
            <a:r>
              <a:rPr lang="en-US" sz="3400" i="1" dirty="0"/>
              <a:t>16 </a:t>
            </a:r>
            <a:r>
              <a:rPr lang="en-US" sz="4000" b="1" u="sng" dirty="0">
                <a:solidFill>
                  <a:schemeClr val="bg1"/>
                </a:solidFill>
                <a:effectLst>
                  <a:outerShdw blurRad="38100" dist="38100" dir="2700000" algn="tl">
                    <a:srgbClr val="000000">
                      <a:alpha val="43137"/>
                    </a:srgbClr>
                  </a:outerShdw>
                </a:effectLst>
              </a:rPr>
              <a:t>ALL</a:t>
            </a:r>
            <a:r>
              <a:rPr lang="en-US" sz="3200" b="1" dirty="0">
                <a:solidFill>
                  <a:prstClr val="white"/>
                </a:solidFill>
              </a:rPr>
              <a:t>... </a:t>
            </a:r>
            <a:r>
              <a:rPr lang="en-US" sz="3400" i="1" dirty="0">
                <a:solidFill>
                  <a:prstClr val="white"/>
                </a:solidFill>
              </a:rPr>
              <a:t>the small and the great, and the rich and the poor, and the free men and the slaves</a:t>
            </a:r>
          </a:p>
          <a:p>
            <a:pPr marL="914400" lvl="1" indent="-457200">
              <a:spcBef>
                <a:spcPts val="1000"/>
              </a:spcBef>
              <a:defRPr/>
            </a:pPr>
            <a:r>
              <a:rPr lang="en-US" sz="3400" dirty="0">
                <a:solidFill>
                  <a:prstClr val="white"/>
                </a:solidFill>
              </a:rPr>
              <a:t>No more separation of church and state!!!</a:t>
            </a:r>
          </a:p>
          <a:p>
            <a:pPr marL="914400" lvl="1" indent="-457200">
              <a:spcBef>
                <a:spcPts val="1000"/>
              </a:spcBef>
              <a:defRPr/>
            </a:pPr>
            <a:r>
              <a:rPr lang="en-US" sz="3400" dirty="0">
                <a:solidFill>
                  <a:prstClr val="white"/>
                </a:solidFill>
              </a:rPr>
              <a:t>in our day, preparation for this???  </a:t>
            </a:r>
          </a:p>
          <a:p>
            <a:pPr marL="1371600" lvl="2" indent="-457200">
              <a:spcBef>
                <a:spcPts val="1000"/>
              </a:spcBef>
              <a:defRPr/>
            </a:pPr>
            <a:r>
              <a:rPr lang="en-US" sz="3200" b="1" dirty="0">
                <a:solidFill>
                  <a:schemeClr val="bg1"/>
                </a:solidFill>
              </a:rPr>
              <a:t>People being sued over religious convictions of whom they will serve (florist, bakery, etc.)</a:t>
            </a:r>
          </a:p>
          <a:p>
            <a:pPr marL="1371600" lvl="2" indent="-457200">
              <a:spcBef>
                <a:spcPts val="1000"/>
              </a:spcBef>
              <a:defRPr/>
            </a:pPr>
            <a:r>
              <a:rPr lang="en-US" sz="3200" b="1" dirty="0">
                <a:solidFill>
                  <a:schemeClr val="bg1"/>
                </a:solidFill>
              </a:rPr>
              <a:t>Marginalization of Christianity</a:t>
            </a:r>
          </a:p>
          <a:p>
            <a:pPr marL="1371600" lvl="2" indent="-457200">
              <a:spcBef>
                <a:spcPts val="1000"/>
              </a:spcBef>
              <a:defRPr/>
            </a:pPr>
            <a:r>
              <a:rPr lang="en-US" sz="3200" b="1" dirty="0">
                <a:solidFill>
                  <a:schemeClr val="bg1"/>
                </a:solidFill>
              </a:rPr>
              <a:t>NATO... WHO... </a:t>
            </a:r>
          </a:p>
        </p:txBody>
      </p:sp>
    </p:spTree>
    <p:extLst>
      <p:ext uri="{BB962C8B-B14F-4D97-AF65-F5344CB8AC3E}">
        <p14:creationId xmlns:p14="http://schemas.microsoft.com/office/powerpoint/2010/main" val="72217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96389" y="752475"/>
            <a:ext cx="10017624" cy="1081088"/>
          </a:xfrm>
        </p:spPr>
        <p:txBody>
          <a:bodyPr>
            <a:normAutofit/>
          </a:bodyPr>
          <a:lstStyle/>
          <a:p>
            <a:r>
              <a:rPr lang="en-US" b="1" dirty="0">
                <a:solidFill>
                  <a:schemeClr val="bg1"/>
                </a:solidFill>
                <a:effectLst>
                  <a:outerShdw blurRad="38100" dist="38100" dir="2700000" algn="tl">
                    <a:srgbClr val="000000">
                      <a:alpha val="43137"/>
                    </a:srgbClr>
                  </a:outerShdw>
                </a:effectLst>
              </a:rPr>
              <a:t>Revelation 13:16-17 The Mark of the Beast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795338" y="1833563"/>
            <a:ext cx="10621599" cy="4497387"/>
          </a:xfrm>
        </p:spPr>
        <p:txBody>
          <a:bodyPr>
            <a:noAutofit/>
          </a:bodyPr>
          <a:lstStyle/>
          <a:p>
            <a:pPr marL="0" indent="0">
              <a:buNone/>
            </a:pPr>
            <a:r>
              <a:rPr lang="en-US" sz="3400" b="1" i="1" u="sng" dirty="0"/>
              <a:t>a mark on their right hand or on their forehead</a:t>
            </a:r>
          </a:p>
          <a:p>
            <a:pPr marL="914400" lvl="1" indent="-457200">
              <a:spcBef>
                <a:spcPts val="1000"/>
              </a:spcBef>
              <a:defRPr/>
            </a:pPr>
            <a:r>
              <a:rPr lang="en-US" sz="3400" b="1" dirty="0">
                <a:solidFill>
                  <a:prstClr val="white"/>
                </a:solidFill>
              </a:rPr>
              <a:t>The word “</a:t>
            </a:r>
            <a:r>
              <a:rPr lang="en-US" sz="3400" b="1" i="1" u="sng" dirty="0">
                <a:solidFill>
                  <a:prstClr val="white"/>
                </a:solidFill>
              </a:rPr>
              <a:t>mark</a:t>
            </a:r>
            <a:r>
              <a:rPr lang="en-US" sz="3400" b="1" dirty="0">
                <a:solidFill>
                  <a:prstClr val="white"/>
                </a:solidFill>
              </a:rPr>
              <a:t>”</a:t>
            </a:r>
            <a:r>
              <a:rPr lang="en-US" sz="3400" dirty="0">
                <a:solidFill>
                  <a:prstClr val="white"/>
                </a:solidFill>
              </a:rPr>
              <a:t> refers to an </a:t>
            </a:r>
            <a:r>
              <a:rPr lang="en-US" sz="3400" b="1" i="1" dirty="0">
                <a:solidFill>
                  <a:prstClr val="white"/>
                </a:solidFill>
              </a:rPr>
              <a:t>impression or engraving</a:t>
            </a:r>
            <a:r>
              <a:rPr lang="en-US" sz="3400" dirty="0">
                <a:solidFill>
                  <a:prstClr val="white"/>
                </a:solidFill>
              </a:rPr>
              <a:t>.  </a:t>
            </a:r>
          </a:p>
          <a:p>
            <a:pPr marL="914400" lvl="1" indent="-457200">
              <a:spcBef>
                <a:spcPts val="1000"/>
              </a:spcBef>
              <a:defRPr/>
            </a:pPr>
            <a:r>
              <a:rPr lang="en-US" sz="3400" dirty="0">
                <a:solidFill>
                  <a:prstClr val="white"/>
                </a:solidFill>
              </a:rPr>
              <a:t>On right hand or forehead makes it </a:t>
            </a:r>
            <a:r>
              <a:rPr lang="en-US" sz="3400" b="1" u="sng" dirty="0">
                <a:solidFill>
                  <a:prstClr val="white"/>
                </a:solidFill>
              </a:rPr>
              <a:t>obvious </a:t>
            </a:r>
            <a:r>
              <a:rPr lang="en-US" sz="3400" dirty="0">
                <a:solidFill>
                  <a:prstClr val="white"/>
                </a:solidFill>
              </a:rPr>
              <a:t>who has it and who does not </a:t>
            </a:r>
          </a:p>
          <a:p>
            <a:pPr marL="914400" lvl="1" indent="-457200">
              <a:spcBef>
                <a:spcPts val="1000"/>
              </a:spcBef>
              <a:defRPr/>
            </a:pPr>
            <a:r>
              <a:rPr lang="en-US" sz="3400" dirty="0">
                <a:solidFill>
                  <a:prstClr val="white"/>
                </a:solidFill>
              </a:rPr>
              <a:t>COUNTERFEIT OF SEAL OF THE SPIRIT??? PHYLACTERIES??</a:t>
            </a:r>
            <a:endParaRPr lang="en-US" sz="3400" b="1" dirty="0">
              <a:solidFill>
                <a:prstClr val="white"/>
              </a:solidFill>
            </a:endParaRPr>
          </a:p>
          <a:p>
            <a:pPr marL="0" indent="0">
              <a:buNone/>
            </a:pPr>
            <a:endParaRPr lang="en-US" sz="3400" i="1" dirty="0"/>
          </a:p>
        </p:txBody>
      </p:sp>
    </p:spTree>
    <p:extLst>
      <p:ext uri="{BB962C8B-B14F-4D97-AF65-F5344CB8AC3E}">
        <p14:creationId xmlns:p14="http://schemas.microsoft.com/office/powerpoint/2010/main" val="340402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96389" y="752475"/>
            <a:ext cx="10017624" cy="1081088"/>
          </a:xfrm>
        </p:spPr>
        <p:txBody>
          <a:bodyPr>
            <a:normAutofit/>
          </a:bodyPr>
          <a:lstStyle/>
          <a:p>
            <a:r>
              <a:rPr lang="en-US" b="1" dirty="0">
                <a:solidFill>
                  <a:schemeClr val="bg1"/>
                </a:solidFill>
                <a:effectLst>
                  <a:outerShdw blurRad="38100" dist="38100" dir="2700000" algn="tl">
                    <a:srgbClr val="000000">
                      <a:alpha val="43137"/>
                    </a:srgbClr>
                  </a:outerShdw>
                </a:effectLst>
              </a:rPr>
              <a:t>Revelation 13:16-17 The Mark of the Beast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287383" y="1833563"/>
            <a:ext cx="11408227" cy="4497387"/>
          </a:xfrm>
        </p:spPr>
        <p:txBody>
          <a:bodyPr>
            <a:noAutofit/>
          </a:bodyPr>
          <a:lstStyle/>
          <a:p>
            <a:pPr marL="457200" lvl="1" indent="0">
              <a:spcBef>
                <a:spcPts val="1000"/>
              </a:spcBef>
              <a:buNone/>
              <a:defRPr/>
            </a:pPr>
            <a:r>
              <a:rPr lang="en-US" sz="4000" b="1" u="sng" dirty="0"/>
              <a:t>Different Marks in NT Times</a:t>
            </a:r>
            <a:r>
              <a:rPr lang="en-US" sz="4000" b="1" dirty="0">
                <a:solidFill>
                  <a:schemeClr val="bg1"/>
                </a:solidFill>
              </a:rPr>
              <a:t>: (Barclay)</a:t>
            </a:r>
          </a:p>
          <a:p>
            <a:pPr lvl="1">
              <a:spcBef>
                <a:spcPts val="1000"/>
              </a:spcBef>
              <a:defRPr/>
            </a:pPr>
            <a:r>
              <a:rPr lang="en-US" sz="3600" b="1" dirty="0">
                <a:solidFill>
                  <a:schemeClr val="bg1"/>
                </a:solidFill>
              </a:rPr>
              <a:t>Slaves? </a:t>
            </a:r>
            <a:r>
              <a:rPr lang="en-US" sz="3600" b="1" dirty="0">
                <a:solidFill>
                  <a:schemeClr val="bg1"/>
                </a:solidFill>
                <a:sym typeface="Wingdings" panose="05000000000000000000" pitchFamily="2" charset="2"/>
              </a:rPr>
              <a:t> property of the beast</a:t>
            </a:r>
            <a:endParaRPr lang="en-US" sz="3600" b="1" dirty="0">
              <a:solidFill>
                <a:schemeClr val="bg1"/>
              </a:solidFill>
            </a:endParaRPr>
          </a:p>
          <a:p>
            <a:pPr lvl="1">
              <a:spcBef>
                <a:spcPts val="1000"/>
              </a:spcBef>
              <a:defRPr/>
            </a:pPr>
            <a:r>
              <a:rPr lang="en-US" sz="3600" b="1" dirty="0">
                <a:solidFill>
                  <a:schemeClr val="bg1"/>
                </a:solidFill>
              </a:rPr>
              <a:t>Soldiers? </a:t>
            </a:r>
            <a:r>
              <a:rPr lang="en-US" sz="3600" b="1" dirty="0">
                <a:solidFill>
                  <a:schemeClr val="bg1"/>
                </a:solidFill>
                <a:sym typeface="Wingdings" panose="05000000000000000000" pitchFamily="2" charset="2"/>
              </a:rPr>
              <a:t> loyalty</a:t>
            </a:r>
            <a:endParaRPr lang="en-US" sz="3600" b="1" dirty="0">
              <a:solidFill>
                <a:schemeClr val="bg1"/>
              </a:solidFill>
            </a:endParaRPr>
          </a:p>
          <a:p>
            <a:pPr lvl="1">
              <a:spcBef>
                <a:spcPts val="1000"/>
              </a:spcBef>
              <a:defRPr/>
            </a:pPr>
            <a:r>
              <a:rPr lang="en-US" sz="3600" b="1" dirty="0">
                <a:solidFill>
                  <a:schemeClr val="bg1"/>
                </a:solidFill>
              </a:rPr>
              <a:t>Contracts? </a:t>
            </a:r>
            <a:r>
              <a:rPr lang="en-US" sz="3600" b="1" dirty="0">
                <a:solidFill>
                  <a:schemeClr val="bg1"/>
                </a:solidFill>
                <a:sym typeface="Wingdings" panose="05000000000000000000" pitchFamily="2" charset="2"/>
              </a:rPr>
              <a:t> accept the law and authority</a:t>
            </a:r>
            <a:endParaRPr lang="en-US" sz="3600" b="1" dirty="0">
              <a:solidFill>
                <a:schemeClr val="bg1"/>
              </a:solidFill>
            </a:endParaRPr>
          </a:p>
          <a:p>
            <a:pPr lvl="1">
              <a:spcBef>
                <a:spcPts val="1000"/>
              </a:spcBef>
              <a:defRPr/>
            </a:pPr>
            <a:r>
              <a:rPr lang="en-US" sz="3600" b="1" dirty="0">
                <a:solidFill>
                  <a:schemeClr val="bg1"/>
                </a:solidFill>
              </a:rPr>
              <a:t>Coinage? </a:t>
            </a:r>
            <a:r>
              <a:rPr lang="en-US" sz="3600" b="1" dirty="0">
                <a:solidFill>
                  <a:schemeClr val="bg1"/>
                </a:solidFill>
                <a:sym typeface="Wingdings" panose="05000000000000000000" pitchFamily="2" charset="2"/>
              </a:rPr>
              <a:t> property; citizens; currency</a:t>
            </a:r>
            <a:endParaRPr lang="en-US" sz="3600" b="1" dirty="0">
              <a:solidFill>
                <a:schemeClr val="bg1"/>
              </a:solidFill>
            </a:endParaRPr>
          </a:p>
          <a:p>
            <a:pPr lvl="1">
              <a:spcBef>
                <a:spcPts val="1000"/>
              </a:spcBef>
              <a:defRPr/>
            </a:pPr>
            <a:r>
              <a:rPr lang="en-US" sz="3600" b="1" dirty="0">
                <a:solidFill>
                  <a:schemeClr val="bg1"/>
                </a:solidFill>
              </a:rPr>
              <a:t>Certificate of sacrifice? </a:t>
            </a:r>
            <a:r>
              <a:rPr lang="en-US" sz="3600" b="1" dirty="0">
                <a:solidFill>
                  <a:schemeClr val="bg1"/>
                </a:solidFill>
                <a:sym typeface="Wingdings" panose="05000000000000000000" pitchFamily="2" charset="2"/>
              </a:rPr>
              <a:t> worshipper / denier</a:t>
            </a:r>
            <a:endParaRPr lang="en-US" sz="3600" b="1" dirty="0">
              <a:solidFill>
                <a:schemeClr val="bg1"/>
              </a:solidFill>
            </a:endParaRPr>
          </a:p>
          <a:p>
            <a:pPr marL="0" indent="0">
              <a:buNone/>
            </a:pPr>
            <a:endParaRPr lang="en-US" sz="3400" i="1" dirty="0"/>
          </a:p>
        </p:txBody>
      </p:sp>
    </p:spTree>
    <p:extLst>
      <p:ext uri="{BB962C8B-B14F-4D97-AF65-F5344CB8AC3E}">
        <p14:creationId xmlns:p14="http://schemas.microsoft.com/office/powerpoint/2010/main" val="228414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96389" y="752475"/>
            <a:ext cx="10017624" cy="1081088"/>
          </a:xfrm>
        </p:spPr>
        <p:txBody>
          <a:bodyPr>
            <a:normAutofit/>
          </a:bodyPr>
          <a:lstStyle/>
          <a:p>
            <a:r>
              <a:rPr lang="en-US" b="1" dirty="0">
                <a:solidFill>
                  <a:schemeClr val="bg1"/>
                </a:solidFill>
                <a:effectLst>
                  <a:outerShdw blurRad="38100" dist="38100" dir="2700000" algn="tl">
                    <a:srgbClr val="000000">
                      <a:alpha val="43137"/>
                    </a:srgbClr>
                  </a:outerShdw>
                </a:effectLst>
              </a:rPr>
              <a:t>Revelation 13:16-17 The Mark of the Beast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795338" y="1833563"/>
            <a:ext cx="10882856" cy="4497387"/>
          </a:xfrm>
        </p:spPr>
        <p:txBody>
          <a:bodyPr>
            <a:noAutofit/>
          </a:bodyPr>
          <a:lstStyle/>
          <a:p>
            <a:pPr marL="0" lvl="0" indent="0">
              <a:buNone/>
              <a:defRPr/>
            </a:pPr>
            <a:r>
              <a:rPr lang="en-US" sz="3400" b="1" i="1" dirty="0">
                <a:solidFill>
                  <a:prstClr val="white"/>
                </a:solidFill>
              </a:rPr>
              <a:t>17 ...</a:t>
            </a:r>
            <a:r>
              <a:rPr lang="en-US" sz="3400" b="1" dirty="0">
                <a:solidFill>
                  <a:prstClr val="white"/>
                </a:solidFill>
              </a:rPr>
              <a:t>NO ONE WILL BE ABLE TO BUY OR SELL</a:t>
            </a:r>
          </a:p>
          <a:p>
            <a:pPr marL="457200" lvl="0" indent="-457200">
              <a:defRPr/>
            </a:pPr>
            <a:r>
              <a:rPr lang="en-US" sz="3400" b="1" dirty="0">
                <a:solidFill>
                  <a:prstClr val="white"/>
                </a:solidFill>
              </a:rPr>
              <a:t>Commands allegiance to the Beast!!! </a:t>
            </a:r>
          </a:p>
          <a:p>
            <a:pPr marL="457200" lvl="0" indent="-457200">
              <a:defRPr/>
            </a:pPr>
            <a:r>
              <a:rPr lang="en-US" sz="3400" b="1" dirty="0">
                <a:solidFill>
                  <a:prstClr val="white"/>
                </a:solidFill>
              </a:rPr>
              <a:t>To receive the mark and utilize in business, one has to blaspheme God and worship the beast </a:t>
            </a:r>
          </a:p>
          <a:p>
            <a:pPr marL="1371600" lvl="2" indent="-457200">
              <a:defRPr/>
            </a:pPr>
            <a:r>
              <a:rPr lang="en-US" sz="3600" b="1" dirty="0">
                <a:solidFill>
                  <a:schemeClr val="bg1"/>
                </a:solidFill>
              </a:rPr>
              <a:t>join the movement? </a:t>
            </a:r>
          </a:p>
          <a:p>
            <a:pPr marL="1371600" lvl="2" indent="-457200">
              <a:defRPr/>
            </a:pPr>
            <a:r>
              <a:rPr lang="en-US" sz="3600" b="1" dirty="0">
                <a:solidFill>
                  <a:schemeClr val="bg1"/>
                </a:solidFill>
              </a:rPr>
              <a:t>support the new world government? </a:t>
            </a:r>
          </a:p>
          <a:p>
            <a:pPr marL="1371600" lvl="2" indent="-457200">
              <a:defRPr/>
            </a:pPr>
            <a:r>
              <a:rPr lang="en-US" sz="3600" b="1" dirty="0">
                <a:solidFill>
                  <a:schemeClr val="bg1"/>
                </a:solidFill>
              </a:rPr>
              <a:t>quit one’s own faith?</a:t>
            </a:r>
          </a:p>
          <a:p>
            <a:pPr marL="0" indent="0">
              <a:buNone/>
            </a:pPr>
            <a:endParaRPr lang="en-US" sz="3400" i="1" dirty="0"/>
          </a:p>
        </p:txBody>
      </p:sp>
    </p:spTree>
    <p:extLst>
      <p:ext uri="{BB962C8B-B14F-4D97-AF65-F5344CB8AC3E}">
        <p14:creationId xmlns:p14="http://schemas.microsoft.com/office/powerpoint/2010/main" val="320796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13:17-18  His Number is 666</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68433"/>
            <a:ext cx="11396132" cy="4266233"/>
          </a:xfrm>
        </p:spPr>
        <p:txBody>
          <a:bodyPr>
            <a:noAutofit/>
          </a:bodyPr>
          <a:lstStyle/>
          <a:p>
            <a:pPr marL="0" indent="0">
              <a:buNone/>
            </a:pPr>
            <a:r>
              <a:rPr lang="en-US" sz="3400" i="1" dirty="0"/>
              <a:t>17 and he provides that </a:t>
            </a:r>
            <a:r>
              <a:rPr lang="en-US" sz="3400" b="1" i="1" u="sng" dirty="0"/>
              <a:t>no one will be able to buy or to sell</a:t>
            </a:r>
            <a:r>
              <a:rPr lang="en-US" sz="3400" i="1" dirty="0"/>
              <a:t>, except the one who has the mark, </a:t>
            </a:r>
            <a:r>
              <a:rPr lang="en-US" sz="3400" b="1" i="1" dirty="0"/>
              <a:t>either the </a:t>
            </a:r>
            <a:r>
              <a:rPr lang="en-US" sz="3400" b="1" i="1" u="sng" dirty="0"/>
              <a:t>name</a:t>
            </a:r>
            <a:r>
              <a:rPr lang="en-US" sz="3400" b="1" i="1" dirty="0"/>
              <a:t> of the beast or the </a:t>
            </a:r>
            <a:r>
              <a:rPr lang="en-US" sz="3400" b="1" i="1" u="sng" dirty="0"/>
              <a:t>number</a:t>
            </a:r>
            <a:r>
              <a:rPr lang="en-US" sz="3400" b="1" i="1" dirty="0"/>
              <a:t> of his name</a:t>
            </a:r>
            <a:r>
              <a:rPr lang="en-US" sz="3400" i="1" dirty="0"/>
              <a:t>. 18 Here is </a:t>
            </a:r>
            <a:r>
              <a:rPr lang="en-US" sz="3400" b="1" i="1" u="sng" dirty="0"/>
              <a:t>wisdom</a:t>
            </a:r>
            <a:r>
              <a:rPr lang="en-US" sz="3400" i="1" dirty="0"/>
              <a:t>. Let him who has </a:t>
            </a:r>
            <a:r>
              <a:rPr lang="en-US" sz="3400" b="1" i="1" u="sng" dirty="0"/>
              <a:t>understanding</a:t>
            </a:r>
            <a:r>
              <a:rPr lang="en-US" sz="3400" i="1" dirty="0"/>
              <a:t> </a:t>
            </a:r>
            <a:r>
              <a:rPr lang="en-US" sz="3400" b="1" i="1" u="sng" dirty="0">
                <a:solidFill>
                  <a:schemeClr val="bg1"/>
                </a:solidFill>
              </a:rPr>
              <a:t>calculate</a:t>
            </a:r>
            <a:r>
              <a:rPr lang="en-US" sz="3400" i="1" dirty="0"/>
              <a:t> </a:t>
            </a:r>
            <a:r>
              <a:rPr lang="en-US" sz="3400" b="1" i="1" u="sng" dirty="0"/>
              <a:t>the number of the beast</a:t>
            </a:r>
            <a:r>
              <a:rPr lang="en-US" sz="3400" i="1" dirty="0"/>
              <a:t>, for the number is </a:t>
            </a:r>
            <a:r>
              <a:rPr lang="en-US" sz="3400" b="1" i="1" u="sng" dirty="0"/>
              <a:t>that of a man</a:t>
            </a:r>
            <a:r>
              <a:rPr lang="en-US" sz="3400" i="1" dirty="0"/>
              <a:t>; and his number is </a:t>
            </a:r>
            <a:r>
              <a:rPr lang="en-US" sz="3400" b="1" i="1" u="sng" dirty="0"/>
              <a:t>six hundred and sixty-six</a:t>
            </a:r>
            <a:r>
              <a:rPr lang="en-US" sz="3400" i="1" dirty="0"/>
              <a:t>.</a:t>
            </a:r>
          </a:p>
          <a:p>
            <a:pPr marL="0" indent="0">
              <a:buNone/>
            </a:pPr>
            <a:endParaRPr lang="en-US" sz="3400" i="1" dirty="0"/>
          </a:p>
          <a:p>
            <a:pPr lvl="1"/>
            <a:r>
              <a:rPr lang="en-US" sz="4400" i="1" dirty="0">
                <a:solidFill>
                  <a:schemeClr val="bg1"/>
                </a:solidFill>
              </a:rPr>
              <a:t>What is the “</a:t>
            </a:r>
            <a:r>
              <a:rPr lang="en-US" sz="4400" b="1" i="1" u="sng" dirty="0">
                <a:solidFill>
                  <a:schemeClr val="bg1"/>
                </a:solidFill>
                <a:effectLst>
                  <a:outerShdw blurRad="38100" dist="38100" dir="2700000" algn="tl">
                    <a:srgbClr val="000000">
                      <a:alpha val="43137"/>
                    </a:srgbClr>
                  </a:outerShdw>
                </a:effectLst>
              </a:rPr>
              <a:t>mark of the beast</a:t>
            </a:r>
            <a:r>
              <a:rPr lang="en-US" sz="4400" i="1" dirty="0">
                <a:solidFill>
                  <a:schemeClr val="bg1"/>
                </a:solidFill>
              </a:rPr>
              <a:t>”????</a:t>
            </a:r>
          </a:p>
        </p:txBody>
      </p:sp>
    </p:spTree>
    <p:extLst>
      <p:ext uri="{BB962C8B-B14F-4D97-AF65-F5344CB8AC3E}">
        <p14:creationId xmlns:p14="http://schemas.microsoft.com/office/powerpoint/2010/main" val="20601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A2686582-1F8D-4897-B0B7-798D9FE52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 y="191587"/>
            <a:ext cx="7053943" cy="6444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table, food, plate, device&#10;&#10;Description automatically generated">
            <a:extLst>
              <a:ext uri="{FF2B5EF4-FFF2-40B4-BE49-F238E27FC236}">
                <a16:creationId xmlns:a16="http://schemas.microsoft.com/office/drawing/2014/main" id="{E294B52A-9EED-479C-8117-23C194A27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265" y="3568335"/>
            <a:ext cx="4909484" cy="3237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close up of a persons hand&#10;&#10;Description automatically generated">
            <a:extLst>
              <a:ext uri="{FF2B5EF4-FFF2-40B4-BE49-F238E27FC236}">
                <a16:creationId xmlns:a16="http://schemas.microsoft.com/office/drawing/2014/main" id="{8A26959B-F0A3-40D3-B50C-FA183DD15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120" y="274964"/>
            <a:ext cx="3190629" cy="3190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810635F1-05EA-4FE1-B88B-09FCC6F07498}"/>
              </a:ext>
            </a:extLst>
          </p:cNvPr>
          <p:cNvSpPr/>
          <p:nvPr/>
        </p:nvSpPr>
        <p:spPr>
          <a:xfrm>
            <a:off x="7473393" y="191587"/>
            <a:ext cx="4718607" cy="1323439"/>
          </a:xfrm>
          <a:prstGeom prst="rect">
            <a:avLst/>
          </a:prstGeom>
        </p:spPr>
        <p:txBody>
          <a:bodyPr wrap="square">
            <a:spAutoFit/>
          </a:bodyPr>
          <a:lstStyle/>
          <a:p>
            <a:r>
              <a:rPr lang="en-US" sz="4000" b="1" dirty="0">
                <a:effectLst>
                  <a:outerShdw blurRad="38100" dist="38100" dir="2700000" algn="tl">
                    <a:srgbClr val="000000">
                      <a:alpha val="43137"/>
                    </a:srgbClr>
                  </a:outerShdw>
                </a:effectLst>
              </a:rPr>
              <a:t>What is the “</a:t>
            </a:r>
            <a:r>
              <a:rPr lang="en-US" sz="4000" b="1" i="1" dirty="0">
                <a:effectLst>
                  <a:outerShdw blurRad="38100" dist="38100" dir="2700000" algn="tl">
                    <a:srgbClr val="000000">
                      <a:alpha val="43137"/>
                    </a:srgbClr>
                  </a:outerShdw>
                </a:effectLst>
              </a:rPr>
              <a:t>mark of the beast</a:t>
            </a:r>
            <a:r>
              <a:rPr lang="en-US" sz="40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3919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470262" y="397736"/>
            <a:ext cx="9991499" cy="1081088"/>
          </a:xfrm>
        </p:spPr>
        <p:txBody>
          <a:bodyPr>
            <a:normAutofit/>
          </a:bodyPr>
          <a:lstStyle/>
          <a:p>
            <a:r>
              <a:rPr lang="en-US" sz="4400" b="1" dirty="0">
                <a:solidFill>
                  <a:schemeClr val="bg1"/>
                </a:solidFill>
                <a:effectLst>
                  <a:outerShdw blurRad="38100" dist="38100" dir="2700000" algn="tl">
                    <a:srgbClr val="000000">
                      <a:alpha val="43137"/>
                    </a:srgbClr>
                  </a:outerShdw>
                </a:effectLst>
              </a:rPr>
              <a:t>Revelation 13:8  His Number is 666</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783770" y="1227909"/>
            <a:ext cx="10345783" cy="5232355"/>
          </a:xfrm>
        </p:spPr>
        <p:txBody>
          <a:bodyPr>
            <a:noAutofit/>
          </a:bodyPr>
          <a:lstStyle/>
          <a:p>
            <a:pPr marL="0" indent="0" algn="ctr">
              <a:buNone/>
            </a:pPr>
            <a:r>
              <a:rPr lang="en-US" sz="3400" i="1" dirty="0"/>
              <a:t>18 ...</a:t>
            </a:r>
            <a:r>
              <a:rPr lang="en-US" sz="3400" b="1" i="1" u="sng" dirty="0">
                <a:solidFill>
                  <a:schemeClr val="bg1"/>
                </a:solidFill>
              </a:rPr>
              <a:t>calculate</a:t>
            </a:r>
            <a:r>
              <a:rPr lang="en-US" sz="3400" i="1" dirty="0"/>
              <a:t> </a:t>
            </a:r>
            <a:r>
              <a:rPr lang="en-US" sz="3400" b="1" i="1" u="sng" dirty="0"/>
              <a:t>the number of the beast</a:t>
            </a:r>
            <a:r>
              <a:rPr lang="en-US" sz="3400" i="1" dirty="0"/>
              <a:t>, </a:t>
            </a:r>
          </a:p>
          <a:p>
            <a:pPr marL="0" indent="0" algn="ctr">
              <a:buNone/>
            </a:pPr>
            <a:r>
              <a:rPr lang="en-US" sz="3400" i="1" dirty="0"/>
              <a:t>for the number is </a:t>
            </a:r>
            <a:r>
              <a:rPr lang="en-US" sz="3400" b="1" i="1" u="sng" dirty="0"/>
              <a:t>that of a man</a:t>
            </a:r>
            <a:r>
              <a:rPr lang="en-US" sz="3400" i="1" dirty="0"/>
              <a:t>; and his number is </a:t>
            </a:r>
          </a:p>
          <a:p>
            <a:pPr marL="0" indent="0" algn="ctr">
              <a:buNone/>
            </a:pPr>
            <a:r>
              <a:rPr lang="en-US" sz="3400" b="1" i="1" u="sng" dirty="0"/>
              <a:t>six hundred and sixty-six</a:t>
            </a:r>
            <a:r>
              <a:rPr lang="en-US" sz="3400" i="1" dirty="0"/>
              <a:t>.</a:t>
            </a:r>
          </a:p>
          <a:p>
            <a:pPr marL="0" indent="0" algn="ctr">
              <a:buNone/>
            </a:pPr>
            <a:endParaRPr lang="en-US" sz="800" i="1" dirty="0"/>
          </a:p>
          <a:p>
            <a:pPr marL="1371600" lvl="2" indent="-457200">
              <a:defRPr/>
            </a:pPr>
            <a:r>
              <a:rPr lang="en-US" sz="4000" dirty="0">
                <a:solidFill>
                  <a:prstClr val="white"/>
                </a:solidFill>
              </a:rPr>
              <a:t>Number of man</a:t>
            </a:r>
          </a:p>
          <a:p>
            <a:pPr marL="1371600" lvl="2" indent="-457200">
              <a:defRPr/>
            </a:pPr>
            <a:r>
              <a:rPr lang="en-US" sz="4000" dirty="0">
                <a:solidFill>
                  <a:prstClr val="white"/>
                </a:solidFill>
              </a:rPr>
              <a:t>Falls short of the Divine = </a:t>
            </a:r>
            <a:r>
              <a:rPr lang="en-US" sz="4000" b="1" dirty="0">
                <a:solidFill>
                  <a:prstClr val="white"/>
                </a:solidFill>
              </a:rPr>
              <a:t>777</a:t>
            </a:r>
          </a:p>
          <a:p>
            <a:pPr marL="1371600" lvl="2" indent="-457200">
              <a:defRPr/>
            </a:pPr>
            <a:r>
              <a:rPr lang="en-US" sz="4000" b="1" dirty="0">
                <a:solidFill>
                  <a:prstClr val="white"/>
                </a:solidFill>
              </a:rPr>
              <a:t>Jesus = 888</a:t>
            </a:r>
          </a:p>
          <a:p>
            <a:pPr marL="1371600" lvl="2" indent="-457200">
              <a:defRPr/>
            </a:pPr>
            <a:r>
              <a:rPr lang="en-US" sz="4000" b="1" u="sng" dirty="0">
                <a:solidFill>
                  <a:prstClr val="white"/>
                </a:solidFill>
              </a:rPr>
              <a:t>Requires</a:t>
            </a:r>
            <a:r>
              <a:rPr lang="en-US" sz="4000" b="1" dirty="0">
                <a:solidFill>
                  <a:prstClr val="white"/>
                </a:solidFill>
              </a:rPr>
              <a:t> worship and blasphemy!!</a:t>
            </a:r>
          </a:p>
          <a:p>
            <a:pPr marL="1371600" lvl="2" indent="-457200">
              <a:defRPr/>
            </a:pPr>
            <a:r>
              <a:rPr lang="en-US" sz="4000" b="1" dirty="0">
                <a:solidFill>
                  <a:schemeClr val="bg1"/>
                </a:solidFill>
                <a:effectLst>
                  <a:outerShdw blurRad="38100" dist="38100" dir="2700000" algn="tl">
                    <a:srgbClr val="000000">
                      <a:alpha val="43137"/>
                    </a:srgbClr>
                  </a:outerShdw>
                </a:effectLst>
              </a:rPr>
              <a:t>DON’T BE AFRAID!!!</a:t>
            </a:r>
          </a:p>
          <a:p>
            <a:pPr marL="0" indent="0">
              <a:buNone/>
            </a:pPr>
            <a:endParaRPr lang="en-US" sz="3400" i="1" dirty="0"/>
          </a:p>
        </p:txBody>
      </p:sp>
    </p:spTree>
    <p:extLst>
      <p:ext uri="{BB962C8B-B14F-4D97-AF65-F5344CB8AC3E}">
        <p14:creationId xmlns:p14="http://schemas.microsoft.com/office/powerpoint/2010/main" val="31790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522514" y="0"/>
            <a:ext cx="9991499" cy="1081088"/>
          </a:xfrm>
        </p:spPr>
        <p:txBody>
          <a:bodyPr>
            <a:normAutofit/>
          </a:bodyPr>
          <a:lstStyle/>
          <a:p>
            <a:pPr lvl="0">
              <a:defRPr/>
            </a:pPr>
            <a:r>
              <a:rPr lang="en-US" sz="4400" b="1" dirty="0">
                <a:solidFill>
                  <a:schemeClr val="bg1"/>
                </a:solidFill>
                <a:effectLst>
                  <a:outerShdw blurRad="38100" dist="38100" dir="2700000" algn="tl">
                    <a:srgbClr val="000000">
                      <a:alpha val="43137"/>
                    </a:srgbClr>
                  </a:outerShdw>
                </a:effectLst>
              </a:rPr>
              <a:t>We are already sealed ... </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522513" y="888274"/>
            <a:ext cx="11286309" cy="5571991"/>
          </a:xfrm>
        </p:spPr>
        <p:txBody>
          <a:bodyPr>
            <a:noAutofit/>
          </a:bodyPr>
          <a:lstStyle/>
          <a:p>
            <a:pPr marL="457200" indent="-457200">
              <a:defRPr/>
            </a:pPr>
            <a:r>
              <a:rPr lang="en-US" sz="3600" b="1" u="sng" dirty="0">
                <a:solidFill>
                  <a:schemeClr val="bg1"/>
                </a:solidFill>
              </a:rPr>
              <a:t>Rev 7:1-8</a:t>
            </a:r>
            <a:r>
              <a:rPr lang="en-US" sz="3600" b="1" dirty="0">
                <a:solidFill>
                  <a:schemeClr val="bg1"/>
                </a:solidFill>
              </a:rPr>
              <a:t>  </a:t>
            </a:r>
            <a:r>
              <a:rPr lang="en-US" sz="3600" i="1" dirty="0">
                <a:solidFill>
                  <a:prstClr val="white"/>
                </a:solidFill>
              </a:rPr>
              <a:t>Do not harm the earth or the sea or the trees until we have </a:t>
            </a:r>
            <a:r>
              <a:rPr lang="en-US" sz="3600" b="1" i="1" u="sng" dirty="0">
                <a:solidFill>
                  <a:prstClr val="white"/>
                </a:solidFill>
              </a:rPr>
              <a:t>sealed</a:t>
            </a:r>
            <a:r>
              <a:rPr lang="en-US" sz="3600" i="1" dirty="0">
                <a:solidFill>
                  <a:prstClr val="white"/>
                </a:solidFill>
              </a:rPr>
              <a:t> the bond-servants of our God on their foreheads. </a:t>
            </a:r>
            <a:r>
              <a:rPr lang="en-US" sz="3600" b="1" dirty="0">
                <a:solidFill>
                  <a:prstClr val="white"/>
                </a:solidFill>
              </a:rPr>
              <a:t>(144,00 sealed)</a:t>
            </a:r>
          </a:p>
          <a:p>
            <a:pPr marL="457200" indent="-457200">
              <a:defRPr/>
            </a:pPr>
            <a:r>
              <a:rPr lang="en-US" sz="3600" b="1" u="sng" dirty="0">
                <a:solidFill>
                  <a:schemeClr val="bg1"/>
                </a:solidFill>
              </a:rPr>
              <a:t>Rev 9:4</a:t>
            </a:r>
            <a:r>
              <a:rPr lang="en-US" sz="3600" b="1" dirty="0">
                <a:solidFill>
                  <a:schemeClr val="bg1"/>
                </a:solidFill>
              </a:rPr>
              <a:t> </a:t>
            </a:r>
            <a:r>
              <a:rPr lang="en-US" sz="3600" i="1" dirty="0">
                <a:solidFill>
                  <a:prstClr val="white"/>
                </a:solidFill>
              </a:rPr>
              <a:t>the locusts were told not to hurt the grass of the earth, nor any green thing, nor any tree, but only the men who do not have the </a:t>
            </a:r>
            <a:r>
              <a:rPr lang="en-US" sz="3600" b="1" i="1" u="sng" dirty="0">
                <a:solidFill>
                  <a:prstClr val="white"/>
                </a:solidFill>
              </a:rPr>
              <a:t>seal of God on their foreheads</a:t>
            </a:r>
            <a:r>
              <a:rPr lang="en-US" sz="3600" i="1" dirty="0">
                <a:solidFill>
                  <a:prstClr val="white"/>
                </a:solidFill>
              </a:rPr>
              <a:t>.</a:t>
            </a:r>
          </a:p>
          <a:p>
            <a:pPr marL="457200" indent="-457200">
              <a:defRPr/>
            </a:pPr>
            <a:r>
              <a:rPr lang="en-US" sz="3600" b="1" u="sng" dirty="0">
                <a:solidFill>
                  <a:schemeClr val="bg1"/>
                </a:solidFill>
              </a:rPr>
              <a:t>Rev 14:1</a:t>
            </a:r>
            <a:r>
              <a:rPr lang="en-US" sz="3600" i="1" dirty="0">
                <a:solidFill>
                  <a:prstClr val="white"/>
                </a:solidFill>
              </a:rPr>
              <a:t>  Then I looked, and behold, the Lamb was standing on Mount Zion, and with Him 144,000, having </a:t>
            </a:r>
            <a:r>
              <a:rPr lang="en-US" sz="3600" b="1" i="1" u="sng" dirty="0">
                <a:solidFill>
                  <a:prstClr val="white"/>
                </a:solidFill>
              </a:rPr>
              <a:t>His Name and the Name of His Father written on their foreheads</a:t>
            </a:r>
            <a:r>
              <a:rPr lang="en-US" sz="3600" i="1" dirty="0">
                <a:solidFill>
                  <a:prstClr val="white"/>
                </a:solidFill>
              </a:rPr>
              <a:t>.</a:t>
            </a:r>
          </a:p>
          <a:p>
            <a:pPr marL="0" indent="0">
              <a:buNone/>
            </a:pPr>
            <a:endParaRPr lang="en-US" sz="3400" i="1" dirty="0"/>
          </a:p>
        </p:txBody>
      </p:sp>
    </p:spTree>
    <p:extLst>
      <p:ext uri="{BB962C8B-B14F-4D97-AF65-F5344CB8AC3E}">
        <p14:creationId xmlns:p14="http://schemas.microsoft.com/office/powerpoint/2010/main" val="7284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522514" y="0"/>
            <a:ext cx="9991499" cy="1081088"/>
          </a:xfrm>
        </p:spPr>
        <p:txBody>
          <a:bodyPr>
            <a:normAutofit fontScale="90000"/>
          </a:bodyPr>
          <a:lstStyle/>
          <a:p>
            <a:pPr lvl="0">
              <a:defRPr/>
            </a:pPr>
            <a:r>
              <a:rPr lang="en-US" sz="4400" b="1" dirty="0">
                <a:solidFill>
                  <a:schemeClr val="bg1"/>
                </a:solidFill>
                <a:effectLst>
                  <a:outerShdw blurRad="38100" dist="38100" dir="2700000" algn="tl">
                    <a:srgbClr val="000000">
                      <a:alpha val="43137"/>
                    </a:srgbClr>
                  </a:outerShdw>
                </a:effectLst>
              </a:rPr>
              <a:t>WARNING against receiving the mark... </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522513" y="1081088"/>
            <a:ext cx="11286309" cy="5379177"/>
          </a:xfrm>
        </p:spPr>
        <p:txBody>
          <a:bodyPr>
            <a:noAutofit/>
          </a:bodyPr>
          <a:lstStyle/>
          <a:p>
            <a:pPr marL="457200" indent="-457200">
              <a:defRPr/>
            </a:pPr>
            <a:r>
              <a:rPr lang="en-US" sz="3600" b="1" u="sng" dirty="0">
                <a:solidFill>
                  <a:schemeClr val="bg1"/>
                </a:solidFill>
              </a:rPr>
              <a:t>Rev 14:9-10</a:t>
            </a:r>
            <a:r>
              <a:rPr lang="en-US" sz="3600" b="1" i="1" dirty="0">
                <a:solidFill>
                  <a:prstClr val="white"/>
                </a:solidFill>
              </a:rPr>
              <a:t>  Then another angel, a third one, followed them, saying with a loud voice, “If anyone </a:t>
            </a:r>
            <a:r>
              <a:rPr lang="en-US" sz="3600" b="1" i="1" u="sng" dirty="0">
                <a:solidFill>
                  <a:prstClr val="white"/>
                </a:solidFill>
              </a:rPr>
              <a:t>worships the beast and his image</a:t>
            </a:r>
            <a:r>
              <a:rPr lang="en-US" sz="3600" b="1" i="1" dirty="0">
                <a:solidFill>
                  <a:prstClr val="white"/>
                </a:solidFill>
              </a:rPr>
              <a:t>, </a:t>
            </a:r>
            <a:r>
              <a:rPr lang="en-US" sz="3600" b="1" i="1" u="sng" dirty="0">
                <a:solidFill>
                  <a:prstClr val="white"/>
                </a:solidFill>
              </a:rPr>
              <a:t>and receives a mark</a:t>
            </a:r>
            <a:r>
              <a:rPr lang="en-US" sz="3600" b="1" i="1" dirty="0">
                <a:solidFill>
                  <a:prstClr val="white"/>
                </a:solidFill>
              </a:rPr>
              <a:t> on his forehead or on his hand, he also will drink of the wine of the wrath of God, which is mixed in full strength in the cup of His anger; and he will be tormented with fire and brimstone in the presence of the holy angels and in the presence of the Lamb....</a:t>
            </a:r>
          </a:p>
          <a:p>
            <a:pPr marL="0" indent="0">
              <a:buNone/>
            </a:pPr>
            <a:endParaRPr lang="en-US" sz="3400" i="1" dirty="0"/>
          </a:p>
        </p:txBody>
      </p:sp>
    </p:spTree>
    <p:extLst>
      <p:ext uri="{BB962C8B-B14F-4D97-AF65-F5344CB8AC3E}">
        <p14:creationId xmlns:p14="http://schemas.microsoft.com/office/powerpoint/2010/main" val="396173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idx="4294967295"/>
          </p:nvPr>
        </p:nvSpPr>
        <p:spPr>
          <a:xfrm>
            <a:off x="522513" y="397735"/>
            <a:ext cx="9991499" cy="1081088"/>
          </a:xfrm>
        </p:spPr>
        <p:txBody>
          <a:bodyPr>
            <a:normAutofit/>
          </a:bodyPr>
          <a:lstStyle/>
          <a:p>
            <a:pPr lvl="0">
              <a:defRPr/>
            </a:pPr>
            <a:r>
              <a:rPr lang="en-US" sz="4400" b="1" dirty="0">
                <a:solidFill>
                  <a:schemeClr val="bg1"/>
                </a:solidFill>
                <a:effectLst>
                  <a:outerShdw blurRad="38100" dist="38100" dir="2700000" algn="tl">
                    <a:srgbClr val="000000">
                      <a:alpha val="43137"/>
                    </a:srgbClr>
                  </a:outerShdw>
                </a:effectLst>
              </a:rPr>
              <a:t>Rewards are coming... </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4294967295"/>
          </p:nvPr>
        </p:nvSpPr>
        <p:spPr>
          <a:xfrm>
            <a:off x="522513" y="1881051"/>
            <a:ext cx="11286309" cy="4579214"/>
          </a:xfrm>
        </p:spPr>
        <p:txBody>
          <a:bodyPr>
            <a:noAutofit/>
          </a:bodyPr>
          <a:lstStyle/>
          <a:p>
            <a:pPr marL="457200" indent="-457200">
              <a:defRPr/>
            </a:pPr>
            <a:r>
              <a:rPr lang="en-US" sz="3600" b="1" u="sng" dirty="0">
                <a:solidFill>
                  <a:schemeClr val="bg1"/>
                </a:solidFill>
                <a:effectLst>
                  <a:outerShdw blurRad="38100" dist="38100" dir="2700000" algn="tl">
                    <a:srgbClr val="000000">
                      <a:alpha val="43137"/>
                    </a:srgbClr>
                  </a:outerShdw>
                </a:effectLst>
              </a:rPr>
              <a:t>Rev 20:4</a:t>
            </a:r>
            <a:r>
              <a:rPr lang="en-US" sz="3600" b="1" dirty="0">
                <a:solidFill>
                  <a:prstClr val="white"/>
                </a:solidFill>
              </a:rPr>
              <a:t> ... </a:t>
            </a:r>
            <a:r>
              <a:rPr lang="en-US" sz="3600" dirty="0">
                <a:solidFill>
                  <a:prstClr val="white"/>
                </a:solidFill>
              </a:rPr>
              <a:t>thrones in the millennial kingdom for those who did not worship the beast... nor received the mark on their foreheads or hands</a:t>
            </a:r>
          </a:p>
          <a:p>
            <a:pPr marL="457200" indent="-457200">
              <a:defRPr/>
            </a:pPr>
            <a:r>
              <a:rPr lang="en-US" sz="3600" b="1" u="sng" dirty="0">
                <a:solidFill>
                  <a:schemeClr val="bg1"/>
                </a:solidFill>
                <a:effectLst>
                  <a:outerShdw blurRad="38100" dist="38100" dir="2700000" algn="tl">
                    <a:srgbClr val="000000">
                      <a:alpha val="43137"/>
                    </a:srgbClr>
                  </a:outerShdw>
                </a:effectLst>
              </a:rPr>
              <a:t>Rev 22:4</a:t>
            </a:r>
            <a:r>
              <a:rPr lang="en-US" sz="3600" b="1" dirty="0">
                <a:solidFill>
                  <a:prstClr val="white"/>
                </a:solidFill>
              </a:rPr>
              <a:t>  </a:t>
            </a:r>
            <a:r>
              <a:rPr lang="en-US" sz="3600" i="1" dirty="0">
                <a:solidFill>
                  <a:prstClr val="white"/>
                </a:solidFill>
              </a:rPr>
              <a:t>they will see His face, and </a:t>
            </a:r>
            <a:r>
              <a:rPr lang="en-US" sz="3600" b="1" i="1" u="sng" dirty="0">
                <a:solidFill>
                  <a:prstClr val="white"/>
                </a:solidFill>
              </a:rPr>
              <a:t>His name will be on their foreheads</a:t>
            </a:r>
            <a:r>
              <a:rPr lang="en-US" sz="3600" i="1" dirty="0">
                <a:solidFill>
                  <a:prstClr val="white"/>
                </a:solidFill>
              </a:rPr>
              <a:t>.</a:t>
            </a:r>
          </a:p>
          <a:p>
            <a:pPr marL="0" indent="0">
              <a:buNone/>
              <a:defRPr/>
            </a:pPr>
            <a:endParaRPr lang="en-US" sz="3600" i="1" dirty="0">
              <a:solidFill>
                <a:prstClr val="white"/>
              </a:solidFill>
            </a:endParaRPr>
          </a:p>
          <a:p>
            <a:pPr marL="0" indent="0" algn="ctr">
              <a:buNone/>
              <a:defRPr/>
            </a:pPr>
            <a:r>
              <a:rPr lang="en-US" sz="4600" b="1" u="sng" dirty="0">
                <a:solidFill>
                  <a:prstClr val="black"/>
                </a:solidFill>
                <a:effectLst>
                  <a:outerShdw blurRad="38100" dist="38100" dir="2700000" algn="tl">
                    <a:srgbClr val="000000">
                      <a:alpha val="43137"/>
                    </a:srgbClr>
                  </a:outerShdw>
                </a:effectLst>
              </a:rPr>
              <a:t>DO NOT BE AFRAID!!!</a:t>
            </a:r>
          </a:p>
          <a:p>
            <a:pPr marL="457200" indent="-457200">
              <a:defRPr/>
            </a:pPr>
            <a:endParaRPr lang="en-US" sz="3600" u="sng" dirty="0">
              <a:solidFill>
                <a:prstClr val="white"/>
              </a:solidFill>
            </a:endParaRPr>
          </a:p>
          <a:p>
            <a:pPr marL="0" indent="0">
              <a:buNone/>
            </a:pPr>
            <a:endParaRPr lang="en-US" sz="3400" i="1" dirty="0"/>
          </a:p>
        </p:txBody>
      </p:sp>
    </p:spTree>
    <p:extLst>
      <p:ext uri="{BB962C8B-B14F-4D97-AF65-F5344CB8AC3E}">
        <p14:creationId xmlns:p14="http://schemas.microsoft.com/office/powerpoint/2010/main" val="13215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529923"/>
          </a:xfrm>
          <a:prstGeom prst="rect">
            <a:avLst/>
          </a:prstGeom>
        </p:spPr>
        <p:txBody>
          <a:bodyPr wrap="square">
            <a:spAutoFit/>
          </a:bodyPr>
          <a:lstStyle/>
          <a:p>
            <a:pPr lvl="0">
              <a:lnSpc>
                <a:spcPct val="90000"/>
              </a:lnSpc>
              <a:spcBef>
                <a:spcPts val="1000"/>
              </a:spcBef>
              <a:defRPr/>
            </a:pPr>
            <a:r>
              <a:rPr lang="en-US" sz="4400" i="1" dirty="0">
                <a:solidFill>
                  <a:prstClr val="white"/>
                </a:solidFill>
              </a:rPr>
              <a:t>Then I looked, and behold, the Lamb was standing on Mount Zion, and with Him 144,000, having </a:t>
            </a:r>
            <a:r>
              <a:rPr lang="en-US" sz="4400" b="1" i="1" u="sng" dirty="0">
                <a:solidFill>
                  <a:prstClr val="white"/>
                </a:solidFill>
              </a:rPr>
              <a:t>His Name and the Name of His Father written on their foreheads</a:t>
            </a:r>
            <a:r>
              <a:rPr lang="en-US" sz="4400" i="1" dirty="0">
                <a:solidFill>
                  <a:prstClr val="white"/>
                </a:solidFill>
              </a:rPr>
              <a:t>.</a:t>
            </a:r>
          </a:p>
        </p:txBody>
      </p:sp>
    </p:spTree>
    <p:extLst>
      <p:ext uri="{BB962C8B-B14F-4D97-AF65-F5344CB8AC3E}">
        <p14:creationId xmlns:p14="http://schemas.microsoft.com/office/powerpoint/2010/main" val="39180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rotWithShape="1">
          <a:blip r:embed="rId3">
            <a:extLst>
              <a:ext uri="{28A0092B-C50C-407E-A947-70E740481C1C}">
                <a14:useLocalDpi xmlns:a14="http://schemas.microsoft.com/office/drawing/2010/main" val="0"/>
              </a:ext>
            </a:extLst>
          </a:blip>
          <a:srcRect t="22778" b="14701"/>
          <a:stretch/>
        </p:blipFill>
        <p:spPr>
          <a:xfrm>
            <a:off x="175935" y="105425"/>
            <a:ext cx="9412201" cy="6603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9849394" y="2156304"/>
            <a:ext cx="2166671" cy="3785652"/>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More Noah...</a:t>
            </a:r>
          </a:p>
          <a:p>
            <a:endParaRPr lang="en-US" sz="4000" b="1" dirty="0">
              <a:effectLst>
                <a:outerShdw blurRad="38100" dist="38100" dir="2700000" algn="tl">
                  <a:srgbClr val="000000">
                    <a:alpha val="43137"/>
                  </a:srgbClr>
                </a:outerShdw>
              </a:effectLst>
            </a:endParaRPr>
          </a:p>
          <a:p>
            <a:endParaRPr lang="en-US" sz="4000" b="1" dirty="0">
              <a:effectLst>
                <a:outerShdw blurRad="38100" dist="38100" dir="2700000" algn="tl">
                  <a:srgbClr val="000000">
                    <a:alpha val="43137"/>
                  </a:srgbClr>
                </a:outerShdw>
              </a:effectLst>
            </a:endParaRPr>
          </a:p>
          <a:p>
            <a:pPr algn="r"/>
            <a:r>
              <a:rPr lang="en-US" sz="4000" b="1" dirty="0">
                <a:effectLst>
                  <a:outerShdw blurRad="38100" dist="38100" dir="2700000" algn="tl">
                    <a:srgbClr val="000000">
                      <a:alpha val="43137"/>
                    </a:srgbClr>
                  </a:outerShdw>
                </a:effectLst>
              </a:rPr>
              <a:t>...and Josh </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lgn="ctr">
              <a:buNone/>
            </a:pPr>
            <a:r>
              <a:rPr lang="en-US" sz="4400" b="1" u="sng" dirty="0">
                <a:effectLst>
                  <a:outerShdw blurRad="38100" dist="38100" dir="2700000" algn="tl">
                    <a:srgbClr val="000000">
                      <a:alpha val="43137"/>
                    </a:srgbClr>
                  </a:outerShdw>
                </a:effectLst>
              </a:rPr>
              <a:t>Sunday, October 4th</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7:30  Men’s Breakfast</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begin again! (Kids class and nursery)</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 with a</a:t>
            </a:r>
          </a:p>
          <a:p>
            <a:pPr marL="0" indent="0" algn="ctr">
              <a:buNone/>
            </a:pPr>
            <a:r>
              <a:rPr lang="en-US" sz="4800" b="1" dirty="0">
                <a:effectLst>
                  <a:outerShdw blurRad="38100" dist="38100" dir="2700000" algn="tl">
                    <a:srgbClr val="000000">
                      <a:alpha val="43137"/>
                    </a:srgbClr>
                  </a:outerShdw>
                </a:effectLst>
              </a:rPr>
              <a:t>Celebration of the Lord’s Supper</a:t>
            </a:r>
          </a:p>
          <a:p>
            <a:pPr marL="0" indent="0">
              <a:buNone/>
            </a:pP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30,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fontScale="92500"/>
          </a:bodyPr>
          <a:lstStyle/>
          <a:p>
            <a:pPr marL="0" indent="0">
              <a:buNone/>
            </a:pPr>
            <a:r>
              <a:rPr lang="en-US" sz="4400" dirty="0"/>
              <a:t>LAST WEEK 19 Revelation 13 </a:t>
            </a:r>
          </a:p>
          <a:p>
            <a:r>
              <a:rPr lang="en-US" sz="4400" dirty="0"/>
              <a:t>The Rise of the Beasts</a:t>
            </a:r>
          </a:p>
          <a:p>
            <a:endParaRPr lang="en-US" sz="4400" dirty="0"/>
          </a:p>
          <a:p>
            <a:pPr marL="0" indent="0">
              <a:buNone/>
            </a:pPr>
            <a:r>
              <a:rPr lang="en-US" sz="4400" dirty="0"/>
              <a:t>THIS WEEK 20 Revelation 13 b</a:t>
            </a:r>
          </a:p>
          <a:p>
            <a:r>
              <a:rPr lang="en-US" sz="4400" dirty="0"/>
              <a:t>The False Prophet and the Mark of the Beast</a:t>
            </a:r>
          </a:p>
          <a:p>
            <a:endParaRPr lang="en-US" dirty="0"/>
          </a:p>
        </p:txBody>
      </p:sp>
    </p:spTree>
    <p:extLst>
      <p:ext uri="{BB962C8B-B14F-4D97-AF65-F5344CB8AC3E}">
        <p14:creationId xmlns:p14="http://schemas.microsoft.com/office/powerpoint/2010/main" val="24374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  The Beast and the False Prophet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endParaRPr lang="en-US" sz="3400" i="1" dirty="0"/>
          </a:p>
        </p:txBody>
      </p:sp>
    </p:spTree>
    <p:extLst>
      <p:ext uri="{BB962C8B-B14F-4D97-AF65-F5344CB8AC3E}">
        <p14:creationId xmlns:p14="http://schemas.microsoft.com/office/powerpoint/2010/main" val="27391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0" y="753228"/>
            <a:ext cx="10958285" cy="1080938"/>
          </a:xfrm>
        </p:spPr>
        <p:txBody>
          <a:bodyPr>
            <a:normAutofit/>
          </a:bodyPr>
          <a:lstStyle/>
          <a:p>
            <a:r>
              <a:rPr lang="en-US" dirty="0"/>
              <a:t>Revelation 13:11-12  The False Prophet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11 Then I saw </a:t>
            </a:r>
            <a:r>
              <a:rPr lang="en-US" sz="3400" b="1" i="1" u="sng" dirty="0"/>
              <a:t>another beast</a:t>
            </a:r>
            <a:r>
              <a:rPr lang="en-US" sz="3400" i="1" dirty="0"/>
              <a:t> coming up out of the earth; and he had two horns </a:t>
            </a:r>
            <a:r>
              <a:rPr lang="en-US" sz="3400" b="1" i="1" u="sng" dirty="0">
                <a:solidFill>
                  <a:schemeClr val="bg1"/>
                </a:solidFill>
              </a:rPr>
              <a:t>like a lamb</a:t>
            </a:r>
            <a:r>
              <a:rPr lang="en-US" sz="3400" b="1" i="1" dirty="0">
                <a:solidFill>
                  <a:schemeClr val="bg1"/>
                </a:solidFill>
              </a:rPr>
              <a:t> </a:t>
            </a:r>
            <a:r>
              <a:rPr lang="en-US" sz="3400" i="1" dirty="0"/>
              <a:t>and he spoke as a dragon. 12 He </a:t>
            </a:r>
            <a:r>
              <a:rPr lang="en-US" sz="3400" b="1" i="1" u="sng" dirty="0"/>
              <a:t>exercises all the authority</a:t>
            </a:r>
            <a:r>
              <a:rPr lang="en-US" sz="3400" i="1" dirty="0"/>
              <a:t> of the first beast in his presence. And he </a:t>
            </a:r>
            <a:r>
              <a:rPr lang="en-US" sz="3400" b="1" i="1" u="sng" dirty="0"/>
              <a:t>makes</a:t>
            </a:r>
            <a:r>
              <a:rPr lang="en-US" sz="3400" i="1" dirty="0"/>
              <a:t> the earth and those who dwell in it to worship the first beast, </a:t>
            </a:r>
            <a:r>
              <a:rPr lang="en-US" sz="3400" b="1" i="1" u="sng" dirty="0">
                <a:solidFill>
                  <a:schemeClr val="bg1"/>
                </a:solidFill>
              </a:rPr>
              <a:t>whose fatal wound was healed</a:t>
            </a:r>
            <a:r>
              <a:rPr lang="en-US" sz="3400" i="1" dirty="0"/>
              <a:t>. </a:t>
            </a:r>
          </a:p>
        </p:txBody>
      </p:sp>
    </p:spTree>
    <p:extLst>
      <p:ext uri="{BB962C8B-B14F-4D97-AF65-F5344CB8AC3E}">
        <p14:creationId xmlns:p14="http://schemas.microsoft.com/office/powerpoint/2010/main" val="234081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15733</TotalTime>
  <Words>4588</Words>
  <Application>Microsoft Office PowerPoint</Application>
  <PresentationFormat>Widescreen</PresentationFormat>
  <Paragraphs>242</Paragraphs>
  <Slides>27</Slides>
  <Notes>25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Segoe 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SEPTEMBER 30, 2020</vt:lpstr>
      <vt:lpstr>Revelation 13  The Beast and the False Prophet</vt:lpstr>
      <vt:lpstr>Revelation 13:11-12  The False Prophet</vt:lpstr>
      <vt:lpstr>Revelation 13:13-15  The Great Deception</vt:lpstr>
      <vt:lpstr>Revelation 13:13-15 cont.  The Great Deception</vt:lpstr>
      <vt:lpstr>The Great Deception  Mark 13:22</vt:lpstr>
      <vt:lpstr>The Great Deception  2 Thessalonians 2:1-12</vt:lpstr>
      <vt:lpstr>The Great Deception  2 Thessalonians 2:1-12</vt:lpstr>
      <vt:lpstr>Revelation 13:16-17 The Mark of the Beast</vt:lpstr>
      <vt:lpstr>Revelation 13:16-17 The Mark of the Beast</vt:lpstr>
      <vt:lpstr>Revelation 13:16-17 The Mark of the Beast</vt:lpstr>
      <vt:lpstr>Revelation 13:16-17 The Mark of the Beast</vt:lpstr>
      <vt:lpstr>Revelation 13:16-17 The Mark of the Beast</vt:lpstr>
      <vt:lpstr>Revelation 13:17-18  His Number is 666</vt:lpstr>
      <vt:lpstr>PowerPoint Presentation</vt:lpstr>
      <vt:lpstr>Revelation 13:8  His Number is 666</vt:lpstr>
      <vt:lpstr>We are already sealed ... </vt:lpstr>
      <vt:lpstr>WARNING against receiving the mark... </vt:lpstr>
      <vt:lpstr>Rewards are coming... </vt:lpstr>
      <vt:lpstr>Revelation 14:1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396</cp:revision>
  <cp:lastPrinted>2020-07-01T21:48:38Z</cp:lastPrinted>
  <dcterms:created xsi:type="dcterms:W3CDTF">2020-05-12T01:25:54Z</dcterms:created>
  <dcterms:modified xsi:type="dcterms:W3CDTF">2020-10-01T01:53:53Z</dcterms:modified>
</cp:coreProperties>
</file>